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256" r:id="rId2"/>
    <p:sldId id="257" r:id="rId3"/>
    <p:sldId id="307" r:id="rId4"/>
    <p:sldId id="278" r:id="rId5"/>
    <p:sldId id="279" r:id="rId6"/>
    <p:sldId id="282" r:id="rId7"/>
    <p:sldId id="283" r:id="rId8"/>
    <p:sldId id="258" r:id="rId9"/>
    <p:sldId id="306" r:id="rId10"/>
    <p:sldId id="284" r:id="rId11"/>
    <p:sldId id="259" r:id="rId12"/>
    <p:sldId id="285" r:id="rId13"/>
    <p:sldId id="273" r:id="rId14"/>
    <p:sldId id="260" r:id="rId15"/>
    <p:sldId id="311" r:id="rId16"/>
    <p:sldId id="275" r:id="rId17"/>
    <p:sldId id="261" r:id="rId18"/>
    <p:sldId id="296" r:id="rId19"/>
    <p:sldId id="276" r:id="rId20"/>
    <p:sldId id="280" r:id="rId21"/>
    <p:sldId id="298" r:id="rId22"/>
    <p:sldId id="297" r:id="rId23"/>
    <p:sldId id="293" r:id="rId24"/>
    <p:sldId id="294" r:id="rId25"/>
    <p:sldId id="295" r:id="rId26"/>
    <p:sldId id="286" r:id="rId27"/>
    <p:sldId id="313" r:id="rId28"/>
    <p:sldId id="262" r:id="rId29"/>
    <p:sldId id="309" r:id="rId30"/>
    <p:sldId id="308" r:id="rId31"/>
    <p:sldId id="263" r:id="rId32"/>
    <p:sldId id="300" r:id="rId33"/>
    <p:sldId id="304" r:id="rId34"/>
    <p:sldId id="287" r:id="rId35"/>
    <p:sldId id="288" r:id="rId36"/>
    <p:sldId id="264" r:id="rId37"/>
    <p:sldId id="291" r:id="rId38"/>
    <p:sldId id="314" r:id="rId39"/>
    <p:sldId id="265" r:id="rId40"/>
    <p:sldId id="310" r:id="rId41"/>
    <p:sldId id="289" r:id="rId42"/>
    <p:sldId id="272" r:id="rId43"/>
    <p:sldId id="302" r:id="rId44"/>
    <p:sldId id="290" r:id="rId45"/>
    <p:sldId id="266" r:id="rId46"/>
    <p:sldId id="270" r:id="rId47"/>
    <p:sldId id="305" r:id="rId48"/>
    <p:sldId id="271" r:id="rId49"/>
    <p:sldId id="312" r:id="rId50"/>
    <p:sldId id="267" r:id="rId51"/>
    <p:sldId id="301" r:id="rId52"/>
    <p:sldId id="268" r:id="rId5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>
        <p:scale>
          <a:sx n="70" d="100"/>
          <a:sy n="70" d="100"/>
        </p:scale>
        <p:origin x="-1986" y="-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DACB91-535A-491C-B37E-BE9CA9D5ADF6}" type="datetimeFigureOut">
              <a:rPr lang="en-US" smtClean="0"/>
              <a:pPr/>
              <a:t>1/25/2017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8A8D61-9C08-4F60-81F7-746BD9F41C6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15B18A-6D6F-486E-86E8-C047CC125B3E}" type="slidenum">
              <a:rPr lang="en-US" smtClean="0"/>
              <a:pPr/>
              <a:t>23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mediaAndTx">
  <p:cSld name="Title, Media Clip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260350"/>
            <a:ext cx="8642350" cy="6000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r-Latn-CS"/>
          </a:p>
        </p:txBody>
      </p:sp>
      <p:sp>
        <p:nvSpPr>
          <p:cNvPr id="3" name="Media Placeholder 2"/>
          <p:cNvSpPr>
            <a:spLocks noGrp="1"/>
          </p:cNvSpPr>
          <p:nvPr>
            <p:ph type="media" sz="half" idx="1"/>
          </p:nvPr>
        </p:nvSpPr>
        <p:spPr>
          <a:xfrm>
            <a:off x="1187450" y="1125538"/>
            <a:ext cx="3673475" cy="5000625"/>
          </a:xfrm>
        </p:spPr>
        <p:txBody>
          <a:bodyPr/>
          <a:lstStyle/>
          <a:p>
            <a:pPr lvl="0"/>
            <a:endParaRPr lang="sr-Latn-C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3325" y="1125538"/>
            <a:ext cx="3673475" cy="5000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C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69B444-300F-4131-8BDA-AF7CDFDF53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5.gif"/><Relationship Id="rId4" Type="http://schemas.openxmlformats.org/officeDocument/2006/relationships/image" Target="../media/image34.gi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sr.wikipedia.org/wiki/%D0%A4%D1%80%D0%BE%D0%BD%D1%82" TargetMode="Externa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sr.wikipedia.org/wiki/%D0%9A%D1%80%D0%B0%D0%B3%D1%83%D1%98%D0%B5%D0%B2%D0%B0%D1%86" TargetMode="External"/><Relationship Id="rId4" Type="http://schemas.openxmlformats.org/officeDocument/2006/relationships/hyperlink" Target="https://sr.wikipedia.org/wiki/%D0%9C%D0%B8%D1%85%D0%B0%D0%B8%D0%BB%D0%BE_%D0%96%D0%B8%D0%B2%D0%BA%D0%BE%D0%B2%D0%B8%D1%9B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hyperlink" Target="https://www.facebook.com/Istorijskezanimljivosti/photos/a.380606652041766.1073741828.380603862042045/537993016303128/?type=1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KraljAleksandarKaradjordjevic" TargetMode="External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s://www.facebook.com/Istorijskezanimljivosti/photos/a.380606652041766.1073741828.380603862042045/621984807903948/?type=1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914400"/>
            <a:ext cx="75438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x-none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Србија и Црна Гора</a:t>
            </a:r>
          </a:p>
          <a:p>
            <a:pPr algn="ctr"/>
            <a:r>
              <a:rPr lang="x-none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у </a:t>
            </a:r>
          </a:p>
          <a:p>
            <a:pPr algn="ctr"/>
            <a:r>
              <a:rPr lang="x-none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Великом рату </a:t>
            </a:r>
          </a:p>
          <a:p>
            <a:pPr algn="ctr"/>
            <a:r>
              <a:rPr lang="x-none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( 1914-1918 </a:t>
            </a:r>
            <a:r>
              <a:rPr lang="x-none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)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2996952"/>
            <a:ext cx="4572000" cy="286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28953" y="764704"/>
            <a:ext cx="44861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r-Cyrl-RS" sz="54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Дринска битка</a:t>
            </a:r>
            <a:endParaRPr lang="en-US" sz="54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63688" y="5013176"/>
            <a:ext cx="56166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400" b="1" dirty="0" smtClean="0"/>
              <a:t>Драгутин Матић, извидник на Дрини</a:t>
            </a:r>
            <a:r>
              <a:rPr lang="sr-Latn-RS" sz="2400" b="1" smtClean="0"/>
              <a:t>,</a:t>
            </a:r>
            <a:endParaRPr lang="sr-Cyrl-RS" sz="2400" b="1" dirty="0" smtClean="0"/>
          </a:p>
          <a:p>
            <a:pPr algn="ctr"/>
            <a:r>
              <a:rPr lang="en-US" sz="2400" dirty="0" err="1" smtClean="0">
                <a:solidFill>
                  <a:srgbClr val="141823"/>
                </a:solidFill>
                <a:latin typeface="Helvetica" pitchFamily="34" charset="0"/>
                <a:cs typeface="Arial" pitchFamily="34" charset="0"/>
              </a:rPr>
              <a:t>познат</a:t>
            </a:r>
            <a:r>
              <a:rPr lang="en-US" sz="2400" dirty="0" smtClean="0">
                <a:solidFill>
                  <a:srgbClr val="141823"/>
                </a:solidFill>
                <a:latin typeface="Helvetica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141823"/>
                </a:solidFill>
                <a:latin typeface="Helvetica" pitchFamily="34" charset="0"/>
                <a:cs typeface="Arial" pitchFamily="34" charset="0"/>
              </a:rPr>
              <a:t>као</a:t>
            </a:r>
            <a:r>
              <a:rPr lang="en-US" sz="2400" dirty="0" smtClean="0">
                <a:solidFill>
                  <a:srgbClr val="141823"/>
                </a:solidFill>
                <a:latin typeface="Helvetica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141823"/>
                </a:solidFill>
                <a:latin typeface="Helvetica" pitchFamily="34" charset="0"/>
                <a:cs typeface="Arial" pitchFamily="34" charset="0"/>
              </a:rPr>
              <a:t>Око</a:t>
            </a:r>
            <a:r>
              <a:rPr lang="en-US" sz="2400" b="1" dirty="0" smtClean="0">
                <a:solidFill>
                  <a:srgbClr val="141823"/>
                </a:solidFill>
                <a:latin typeface="Helvetica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141823"/>
                </a:solidFill>
                <a:latin typeface="Helvetica" pitchFamily="34" charset="0"/>
                <a:cs typeface="Arial" pitchFamily="34" charset="0"/>
              </a:rPr>
              <a:t>соколово</a:t>
            </a:r>
            <a:r>
              <a:rPr lang="en-US" sz="2400" dirty="0" smtClean="0">
                <a:solidFill>
                  <a:srgbClr val="141823"/>
                </a:solidFill>
                <a:latin typeface="Helvetica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solidFill>
                  <a:srgbClr val="141823"/>
                </a:solidFill>
                <a:latin typeface="Helvetica" pitchFamily="34" charset="0"/>
                <a:cs typeface="Arial" pitchFamily="34" charset="0"/>
              </a:rPr>
              <a:t>најчувени</a:t>
            </a:r>
            <a:r>
              <a:rPr lang="en-US" sz="2400" dirty="0" smtClean="0">
                <a:solidFill>
                  <a:srgbClr val="141823"/>
                </a:solidFill>
                <a:latin typeface="Helvetica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141823"/>
                </a:solidFill>
                <a:latin typeface="Helvetica" pitchFamily="34" charset="0"/>
                <a:cs typeface="Arial" pitchFamily="34" charset="0"/>
              </a:rPr>
              <a:t>ратн</a:t>
            </a:r>
            <a:r>
              <a:rPr lang="sr-Cyrl-RS" sz="2400" dirty="0" smtClean="0">
                <a:solidFill>
                  <a:srgbClr val="141823"/>
                </a:solidFill>
                <a:latin typeface="Helvetica" pitchFamily="34" charset="0"/>
                <a:cs typeface="Arial" pitchFamily="34" charset="0"/>
              </a:rPr>
              <a:t>и</a:t>
            </a:r>
            <a:r>
              <a:rPr lang="en-US" sz="2400" dirty="0" smtClean="0">
                <a:solidFill>
                  <a:srgbClr val="141823"/>
                </a:solidFill>
                <a:latin typeface="Helvetica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141823"/>
                </a:solidFill>
                <a:latin typeface="Helvetica" pitchFamily="34" charset="0"/>
                <a:cs typeface="Arial" pitchFamily="34" charset="0"/>
              </a:rPr>
              <a:t>извиђач</a:t>
            </a:r>
            <a:r>
              <a:rPr lang="en-US" sz="2400" dirty="0" smtClean="0">
                <a:solidFill>
                  <a:srgbClr val="141823"/>
                </a:solidFill>
                <a:latin typeface="Helvetica" pitchFamily="34" charset="0"/>
                <a:cs typeface="Arial" pitchFamily="34" charset="0"/>
              </a:rPr>
              <a:t> у </a:t>
            </a:r>
            <a:r>
              <a:rPr lang="en-US" sz="2400" dirty="0" err="1" smtClean="0">
                <a:solidFill>
                  <a:srgbClr val="141823"/>
                </a:solidFill>
                <a:latin typeface="Helvetica" pitchFamily="34" charset="0"/>
                <a:cs typeface="Arial" pitchFamily="34" charset="0"/>
              </a:rPr>
              <a:t>историји</a:t>
            </a:r>
            <a:r>
              <a:rPr lang="en-US" sz="2400" dirty="0" smtClean="0">
                <a:solidFill>
                  <a:srgbClr val="141823"/>
                </a:solidFill>
                <a:latin typeface="Helvetica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141823"/>
                </a:solidFill>
                <a:latin typeface="Helvetica" pitchFamily="34" charset="0"/>
                <a:cs typeface="Arial" pitchFamily="34" charset="0"/>
              </a:rPr>
              <a:t>српске</a:t>
            </a:r>
            <a:r>
              <a:rPr lang="en-US" sz="2400" dirty="0" smtClean="0">
                <a:solidFill>
                  <a:srgbClr val="141823"/>
                </a:solidFill>
                <a:latin typeface="Helvetica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141823"/>
                </a:solidFill>
                <a:latin typeface="Helvetica" pitchFamily="34" charset="0"/>
                <a:cs typeface="Arial" pitchFamily="34" charset="0"/>
              </a:rPr>
              <a:t>војске</a:t>
            </a:r>
            <a:endParaRPr lang="sr-Cyrl-RS" sz="2400" b="1" dirty="0" smtClean="0"/>
          </a:p>
          <a:p>
            <a:pPr algn="ctr"/>
            <a:endParaRPr lang="en-US" sz="2400" b="1" dirty="0"/>
          </a:p>
        </p:txBody>
      </p:sp>
      <p:pic>
        <p:nvPicPr>
          <p:cNvPr id="1026" name="Picture 2" descr="C:\Users\User\Desktop\Слике за презентације\dragutinmatic-300x1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2492896"/>
            <a:ext cx="4752528" cy="252028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" y="304800"/>
            <a:ext cx="9143999" cy="206210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x-none" sz="32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Дринска битка- </a:t>
            </a:r>
            <a:r>
              <a:rPr lang="sr-Latn-CS" sz="32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II</a:t>
            </a:r>
            <a:r>
              <a:rPr lang="x-none" sz="32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По</a:t>
            </a:r>
            <a:r>
              <a:rPr lang="sr-Cyrl-CS" sz="32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ћ</a:t>
            </a:r>
            <a:r>
              <a:rPr lang="x-none" sz="32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ореков напад-</a:t>
            </a:r>
            <a:r>
              <a:rPr lang="x-none" sz="32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рововске</a:t>
            </a:r>
            <a:r>
              <a:rPr lang="x-none" sz="32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 </a:t>
            </a:r>
            <a:r>
              <a:rPr lang="x-none" sz="32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борбе </a:t>
            </a:r>
            <a:r>
              <a:rPr lang="x-none" sz="32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</a:rPr>
              <a:t>за </a:t>
            </a:r>
            <a:r>
              <a:rPr lang="x-none" sz="32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Црни врх на Гучеву и Мачков камен на Јагодњи </a:t>
            </a:r>
            <a:r>
              <a:rPr lang="x-none" sz="32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(</a:t>
            </a:r>
            <a:r>
              <a:rPr lang="x-none" sz="32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x-none" sz="32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 средине септембра до почетка новембра </a:t>
            </a:r>
            <a:r>
              <a:rPr lang="x-none" sz="32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sz="32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84368" y="3429000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000" b="1" dirty="0" smtClean="0">
                <a:solidFill>
                  <a:schemeClr val="bg1"/>
                </a:solidFill>
              </a:rPr>
              <a:t>На Гучеву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2290" name="AutoShape 2" descr="data:image/jpeg;base64,/9j/4AAQSkZJRgABAQAAAQABAAD/2wCEAAkGBxQTEhUUExQWFhQWGBoYFxgYGBoXFxcYFRsXHBgWGBUYHSggHRwlHBgdITEhJSkrLi4uFx8zODMsNygtLisBCgoKDg0OFBAQFCwcHBwsLCwsLCwsLCwsKywsLCwsLDcsLCwsLCwsLDcsLCw3NyssLCwsKywrKys3LCssKyssLP/AABEIAL4BCgMBIgACEQEDEQH/xAAcAAACAwEBAQEAAAAAAAAAAAAEBQIDBgcBAAj/xAA/EAACAQMDAgQDBQcCBQQDAAABAhEAAyEEEjEFQQYiUWETcYEyQpGhsQcUUsHR4fAjYhUzcoLxFpKisiRDc//EABgBAAMBAQAAAAAAAAAAAAAAAAABAgME/8QAIBEBAQEBAQEBAAIDAQAAAAAAAAERAhIhMQNRQWFxE//aAAwDAQACEQMRAD8A7exqi6e9SZsxULlKnFAtr6V78EV8lSn/ADtSNIWh6VP4Yr6pUQIm0K+FoVYRXlOwItZFVPYFEDNfFKWAKdOKgdOKKIqDUYAn7v6Gvvgn1q+vamRVqm5oiRz3/iNVfukdz+Lf1okOeKi9wd6eCUM9g+v5k/rVL2SO/wCZ/lR3+fhUXWlg0A1o+p+jGvl07H7xHtuNGi2PxqQWjBoRbDep/wDca9Nk+v5z+tHsK+UU8GgDp29SPqarbTt/F+Zpm4niqmtH+tGDSxrDfxn8TUfgN/EfxNHuuPaq9n1qFBP3dv4z+J/rUlsN/EfxNEMtWIuKAps2yT9o/WiF0/uamgq60s04SCac9iaLsLAyZqO2vdtVPlTV6tUpqpDU6tOFVy4YpBqrh3c0Nd8VqzQqEr7c0jbxWkmVKn0PNYXqN/NaX96cZBr251a4O9Iv/UlphVB8S2w+2DB7il6HlsF6m/rRdrqBjJrJN1ywcZHp86vtdWQj7ftTnQvLVWuoEmrf3xqQ2tdan7dev1WyDBenqfJ5c1nbM1Ea4xikh63Z5LVdZ6nZid1Gl5Nz1A+lVv1AjkUM+stH76icz6UHdYN94EetMYb29cpPFWrql4zSFbR7GvdxUjP1P9KJ0MPBqFP96+N1KzV68/FXaPUHhqejD1bo9al8QUtcrQer1G3gml6GH7FR3qIvL61lzqieK9Dk+tHoeWpF5fX+1fG/6cVkTqXXJNVXOpMMg/Sl6Pw2XxfSvvijvWMXrTVYOsGj2fhrSQa+HtWNu9dPY9z+pqK9fel6h+a3AU14RWNteI3HNE6fxJJgij1B5rURNE2XE1nrfWVPIq2z1VScVUqLGgivopV+/egr0a4+lVqcM6+oK1rgat/eafqDK4dqrpDTMfLnNJL1wTMmtFrbKkdxWd1NnPOO3rXNy6OkDqSBP0/CrbWocZqraF9Yn8DRAQHMVYiaa5zURqH+VRvjGBGaimqAGRNAHW9a4Oas/wCKOOwPzoK3eUnkiq7uqTt2qbE6bjrLn0+lFWNddbGIrMW9XniKb6XWADmDU2YrdP7XUri8QD7VJ+quwhmx/OlV3VAZNUtenK+b2+QmalWnum60VyGPpPb5UXb8UtGX/GueXNe4PKjvFeajVbmY+8emflJrTKm9Rv7fifdyQRV9nxQgMNzXPLFhuSGj2xn2NWNayMH6nP6UFrot7xGu7H8qq1fVp7VzjWu0+ny7n3qdrrRQbZkindEsdITVz60Sj47zGM/zrmun8UuDniiP/WTgHv7fKM/nU+aNjcXHPBr4p+nrXPW8W3OY9vr7V43jS76D8PnS8071HQBaC5/nUHYesfX8652fGV08ihdT4nuMafil7b6/YMDzdz+pofcVMSPnWV03ivYkOCeePWTNWN4rQ8Jkil5q/catHeY+17CibVw8dxzWETxHJ+yfxozQeJFZ8yMx+FHmj3HQNMWo7SXCDmsjp/ENv+L86M0vXEZvtY7U036237yBwJofUa0+hAOKSDqwPFAavWs74JgRP1iKd6KctVpupQ2QIjBzPc9/amq68EA4rnljWN8XaTjMT61sLF4FV+Q7e1E7F4c3vl5zS2+GM+VjHoCf0n9K2D+EtU0wFx/uFK7ng/Uk/dMdt4pcnukI0zHBA9YJqkgDHFNz4UugwSq+meB868PhO4Z/1FJFVaCM3AfSqm2960Y8Hn+KflQL9H2mNrt8hP0o0spOrV7bp1p+nXCuxdOw9GYflNV2unsjEG07QfujH1MGjS8lYtE8AmOwkn8Io3T2HYCEbOODFaHp3Styy9u8qjA8wBx7AU50ektINvwmz6j9ZqfRzllLPSru2QhPyr1OmaoCFtnb+B9632kK7fLKn+VV667tBZjOI9KWjHNNR0LUkzsjtk0F/wAAv5O9Fjtu/QRmtj1bqu23IyeMn1mM9/71k73Um5Aj2GYHGaudWi8yLbdi/tgONsziZ7kcf5iprorxGXE59eYPr86M6JuZ8L5WMTPz49cCtT+5AfdxzlWmptsLzGCvdIc5Lf8AxP8AMVQ/Qm5kn/sJ/SukPo1PE54lT6D1q2zo0j7Wc8e2SaJ1T865c3RnLQpUntgj+RqnV9Ku2z5l+RiR75rpWrsqtyImBJjmhrqAXVsscldxnsvAEVXoeI5febb86irTn/Peuk9a8EWrq77DhHIwp+x7Se1Y3V9GuWF/1hDAwR7E4YH09DxVS6zLVsj1n51E2xjv/avCuYFDrdIP9eP/ADTD24e3+ZqdtTFeoADnmpu2JHHpPNMBLqkCpWEdsDsJx6c1C5dk9hH41K1qisge+Rznmqn4m0VdMAebIxVmk1hBGTjj0zS8PuGeRXocLx/4moOVprfWbkQXx7fT+tXN4gcGQc4+WKy2mM8/5j+1eNegkelLyr1Wv6X4lc3AWAOc11vp+oLWrbACCikZ7EA1+dBqj29f613joIJ01g+tq2fxRad5wTvTK519CjbwZ9gP60nu9SHlZSRG4wfdok/IGkGsc+p/wUqvX24k1l6trSTGr12rViTPqIMZ9as0+0qGJENJBPpIE/lWKXVMIM8VJepXBEEQPT9DNF5p66DcIEbWUkkyABPt34qNlnYE7WWDBB57f1rnv/GH37gCDIaflFFDxK8tlvMxb9OaV5K9Og/u970/PmlGu6o6wAh3TMxEgdjFIrHit9w3FonMGPzmr7nXF5V8gDkbuwlTgYJFOcnKJ1fVjtkyJPr6YODBmp6TqIKA7jme0fgKzfWdSztJ25M+QQpMRMesVVo721Y75+k4xR5Gug9J6hbcwwEDvwZ5FC+J7tvYSuZB9/XHNZnRsd3r9Y59RXuuDBSCTxx2gzGDS6LJpLrCCD39PqO1KrkSYIA5/HNN72jlP05/D8qVarTbDBEH5zjtWnNRY90uqZHBDd+PQV0vQ+KLCWVDjeYzn5Y54zXM9Na3NH1/Oas6tbZAoj5nI5n+gp39J0fV+K7QAZRHESZgxgxVFrxZbCFtqkgY+ZIxH0rl3x27SI/Qdqt07mQRMnA/sKWKnTrNnV2rpZ3YKVEjidyqJx6SYrEeJOuzqg0CY2+xAMRRyaNvghRYvNdZgAVRpwRkt9SY96XjoV8/CdtLcMODtKsNyiJLTxJqZlo6rRHryrpbLD7ZkEccD+3PvWZ8SddF9QnuNpzwDO3n1jNa1vBFy625LRtrE7S0gEgzEjtjHP40Va/Z0CBvYAgDgQfK0zB9ePpVSFa4/cvZg9vSpWbG/gGYJ+i811yz+zOwrkvcuNIPZVHPYxTLQeC9HaO7ZvJBB3mQZjEcdqvUuHC2SogcH/JqF5eK7w/hPSMDt0qCRmJA/I0n6n4atKR/+HbMRmOwpehmuOIR3E/OR396Y6a+ltBvsOJ++ymPaPeK6povDmnORp7StztCA/n3rRaDo1r4ZR9OhU4IKyp9PKcUvWneccZ0vhu81r95S2WQuFwJaTkHb6e9eXPD127afUpab4SrlxxzHeOD+FfoLQ6C3bgIgWBwox2HAopdGu0rChTyu0R+FUmvyz09dlwM1pboX7jZUjvIBE/1qF2w3LLtn2PHEd6/VCdMtD/9NqP+hf6VO90XTsPNZtn5qKf1Px+TTY4iT9PY13foN1v3ax//ACt//Ra2CeGtJ92xaH/Yv8hRadKtgABVAGAAMADgU/o+ORaxW70s2DvWr1GmVhSHVaeD/auWfHXYVOq/P9KpuqPSi3sye1VRiDWkupod4PaoraFWbD2FX6XTkmCP87k0uvxOI/usGPavVsgmAJNM9J0Vyw3GRGP7/Q040nSWAYgCc9s9z/KiVTHXwSQJ+n5T+VGr0S58NXxBO3EmD7iJ4o+94duhd2xsGMjt9KN6RprjMAZ8v3eZnkgCltEItFprpY7VdoBmBjtTTRaS/eJUWyxHqDXX+g9JW3aAIBPy/WmVnSIv2VA+QrX/AM9/WN/kch1vg/UfDLHb5cZ9Fz6Vl72hIY/EQzC9vQAgfnX6Gu6VWUqRg8+9ZzrnhoOhFtRuJH2iYjEHGcQKV/jw53L+uQ9P0Qa4FCHzZGCIb5x+Qmuh6HoNhU/5FsuIk3iWEgchfpRFrwq1vbtWbix5t0Ln7UyKO13TL7EwYUgAAHjkQcSZHpSnItiCdJsyrmxY+IJyLajBiT8zVxsoACdoIONqKCP6Yq7pWkOzzmCIkEyR7VX10G1p7ly2Azqu5Q3E4xj8qqE92K+GLR7Y+kzROl0aqZAH6x+NBaBLlxbdwfetoWHYMw3EDn19aLvNtmYEAkniAO5oBk0ChHpfoNWLvns3VuJ9mRkBhyJpsox5vxp6mQMlsEZOPeoXhbiMGP8AJq99sED/AAevNLtHbtEsUfeMgmZHyMccUlLLQWcN9P6V5qNIjiGmfnz7fKrbdgTjkUQtv1iaAQt01UIKiCO/P5Ux0l1v91GXlzx/SvLBPEYoFuvlHeTFGWQD61ULYH9q++MFplRfw/ShddqrVqDddUDGBJAkx2qDdYtqPOY94MfWBisf+0LUW9XaW1YYNcVwx/2juZ9Y4o3EyNxbXEqR/avRcPtQHTtbbKqBJjH5DmmHxx/tqpYLKxmq0A25n+dZTX6TP3q6KlvcDHNLb3SmYRtAyefpWPXLadOcPoj6UHqBGK6ZqPDtuPt89qAfoNoEBY+uf1pSK9xhtNbJOAa1nQPDbtDtCz/grQ6XplloUbQwmY7xT7S9M49scmnzxqb3inQ9GtqOJphY0SLJCAGjQAOIqL81t5Y3pRe0oYRjNR03SbaNuVFH0zRaKYzVqDFOSUtr1alXlL+tdRNi2XCF4IG0e/enbhSWj1r41m/DXij95vNb+Hs2oWkmZhgOw4zWkNEuizHwofU2iciJHEzH1iiYr6KZEumtXQxZkUlhDNvMY/hQihPEHTbm1jYtIzuu1tzFQB7D1mtLtr6KnzFeqyHQum6uzbW3ssKi4Hmd2PM9hHNB9e6HqnvG6ijzIUwS3IAIZHO2McgA1uIr4ii8nOmP8N9E1GlUInw9hJZwwIYEjO0qSDnsaE6zY1lvUm8Le+2BA2ttZyV42vIx8xW53fOosoPNLyNc6u+ImazcD6DWklXUjYDAIiZ3DGaw/g7qmo0gIFp/hs0shtv8TgCQZAAj1rvLCY7eselLH6rZF34alXf+FWt7hHbaX3flU2YqdOSdL1es0+ta8UvXLVwsWD7gFVmLAoC2SB2xXS+n683oZDAMYPlI45U5pR4m8Z6exfFm9YuOAAxJ28POQrZMU0sPoGO8FVKlckm0BwVImP71MirROtvG2p3us7W2gsJJAPAn8q411Xx3rkIPxio3R9hADgExjjNbrx318pet27LkgoGMBHQycFzmBA7VPqngjSa5Q1lzZugTAIIkjG62ZjjkRQWGvhvxLZ1iDZci4FBZG8rZmYU4j5U9a0sEFgf1zXBOr6XVdN1ChrcMkxcSStxWHBYR+HNdQ8J9bN/To1z/AJo+0iyAJODBPEU9DVJYGYHvkSKwP7S3X4dsm6qbWnykFj2K7Fz+Nb7R3Qx/vArkPV+jDWW+pauCLli4RbAgBlQjfI7kr3oDZ/sy6oNSt9xIX4igAgTAVRMek1tQD/Etcr/ZTrbVmw1y9qFQuwAQMgAC5kgZlia6St9YwRH0py4F1m3tMweIx/Sg+oF+AAP+ogVc1i2ATvZfSGbH50I+kYgbb1wtAJlVK8Z8zLx9aAAs6V+9xQOJmRkxVj6FIlnZu+BAj50L1bV3EciyFK4hHBAwM+dWEDE8VR0/Vq5m+q4yFFxyoI4hG9R71Pw/pD1LqS2b3+lcaQYBGQfXPcV0Pw11v42lS9cAByPLx5TEwc9uKynVtIj7HYKNx2wv2VB3GRI5gfnSNBuuG3a3KLcmVcgkt2MGKidZVWa6rc1spuVTHckbf1igb2rDmG3Yz5Gg4+XNKujdMF+2Ht3tQqn7rFXyphhx6194i6jc0aop2XSTO5htwO0LWu/Gc/oT1rVrZsvcW7qJVZEMCJOACWX34rO+HuvfvF23aGo1Ku0zJtkSBJxsoPU+IU1QYm4ba7STpypBdsQfiCQfyn0pF4a1f7vqkvOAAN2GEYKkQDHrU3pUjrOoGosoT8VbsTBKww9zBgj8Kz3UvETXdPsu2gA4BZrT7tqmYlcEEkRn1FGdX6omq0LvaMkRvXMr6j+/tXPOmeJwLnw1AW2IMHO49yfXNO0cyX9bDoNq3op1MSPhkEb9zmSDwcTjgQK2HROv2tTOw+ZYkH0Pf5VzLV9eW5cX4jKVWZQA+aELIR25gGiP2e9ZtJqG3kIXX4YmAAVMwT/Wp46Pvnfrru6om4KHN6fcev6VRcvCeVHzNb6wwxDV4Xpdb1XHm/L8qIBLZU4/pS9DAmr6qEOUu59LbN/9QaiNZcdd1sCO29GBxzIJBFMCo7/nUqV5tBDa6wN4W5fsSeFhlJ+W54b50i8Y9TsCwz2ntMQc/DdUuGDnaynMRxTTxDYsMyC5bG43AysGCnyjJk5jABA9q5J1XxGr6h0tKiAsQX2gzuJEAxUVpzId+FvGKqr2tVcvhdwKXC+bYPb4g7d4I7Uq0h1B1D6mxdlUdmV3QHeTuG4sAJEGkKJdO9YlLckkiTtAJRRPGYozwv102RcDZkYOIA+fb5VNqjDxjr3vXbLXxZebasXtqVJBkr5WOYniSJE+1FavxH8ezud0uMsgIw+6oAAIAGTz9ayHWNVvRJEbJVf+mWjM8YFL7F9NoLGWB4yJ9mI5+maebD3Gk6Ebuov2bVlQu5iNpDABVncTumYrQdT2dO6h5bo2ooVkZtshlUyJPEmg/wBnfXdPZY3LxIuscvEgWwCSBHB7En2qnxR1Jep32ZLLKirgk+ZgJ2liuIJFGCXXVepajTajSkuQ9pk3eWCTgHAnB9PlXIfA/WraaxQx/wBJmYEnyjYQ0Eg+n6k0QfCGquMiLFtVXMkkQCIUwZP4itX0vwLa09pxds2mbkn4hHvADTGPejQ0tzq2mCgEMAJJxBjOYmYxWesW9BduNaX41tILOS3w7bzOTkbuO3rX1vR2WVlFt23yQxZQfLwCO6zxNKG6c1veG35YmQATAgBAR2MnAHY1Ho/MarR+Gun22DW7dolvs7n3ASD6kzNObemgAbbYgARu4jtWH6Bpt+GYMBMHO0gboDejAVsLd9oHmXgfdH9KqdFeab6BQTBQj3prb04APp2HYUPbJA8oBz3o0NWsY9Wsp1roNq7d2o7o5EmMoB/uzj8axb9Au7mCszMhkjbAgEdySBg101nR+ZjbMwV7nBP8qX/CZr7QwNrbtZYEszD1gYCjtUdcy1pz1ZGd6ESbtveJQhgcZBYcx6CkGq0DaYX2uXNpe4yiPt7f4iMxiYHuKc+JdRc09xttthbOViAshZMN2Ej8ax934uqf4rbis5IECJ7T86j8af7aXwN15izqCqWRMWy4nd91hmc5mO5FOfF3TblywzKFdrZDbQZJBB3fWQDFZK74fRkEDawwHBMfKCaffsz1bsblu6CdglSZxuwV9xJqpdiLMrnB64wZlUEKABtPM959DTPQa2zcA+KxXkEZ49R9a2niLwjZ1Zv3rZCumZAI3NGdwb5cjHHNcw6f057jlQVWMszDyoBzPrS8qnTW+COt/u926AGvK2Ag7ieY9dvrjmm3VOl2NUWa1Z+E4i4hRCpbecb14IwZj0rBai3c3BLOSRHkDLuOQZn/AMU36HpNWXtqN6MNrW9ynIBjn29+1AuBtFoVL3PjXFtLblWn7RJ7KGHPv7VVZsWr2oC2C7W1E+bBbPmIbtJ+vtWs1/hO7cvFLtsOfttdRCoYk8bifT9Ka6DwPAIt/wCnH2SfXnPqINB7BnTepWrVpRqbj4wkzvQGAEYDLgHvWg0mltHY6XZEGDPIMT8iPWsrpfAlze5YggoQrT5p9QD70dqfCN17iM98hURgAnlliSSW+cZpxnWwS7aJwVPfkH0E80QhHbApUnSlhFLFmVdsk5I9wKJ0uk25nPHPYVpLqLF7KA04n19p4/OrDeHrQupCRJNAagoGXzkfSfUx+lFtEjzremS6p3NuGBAI8pXO4Tx6Vy/r/wCzq6974ulChWPmEldsRLEcH6RXWBbT/bBzI/OaH1OmVgB8RkAPKsMg8rmpU47/AOheo+ZAqhbh+01wwSDjECq7v7MNUbgnalswHhidg7kDvXbNTqERc+YDv/4+VLvi2FWW+8RB757fKKDc+0n7J7W4/F1ZuELA2CCGgxyT/gpxY/ZHpYUG5cMZMlfN7QFxWt0d/TqhZNu0ZxkZPrzNWL1ddxVZkeoxnuD6UESp4B0toytq3hYAMk5mSfoau0vT7dlRbtqiosGAOFOTz2mvtX1iQt5BKlirZPA5IH0qD3EuHcuTEQPvBsgZgUqcNrVtRuIK+vz4j60JqbiNAgyTBEfr7Upuam8NyLgiMwIjvTAG6dyi9gqY8vHP3hyPzpaMV6e2NzC4PXdyq5LbSD+FQOgVZYKFBiZIwIMtE+/NLXufCNtk1D3XBKsIEEMcTOcT61I+IbhcWriOOSG24weCewJFL4oLpbjI4tFbLBiTvQQBH8WcSxJ+sdq1NuwYE3F4H3KSWeoIXUiy/wDqMoO4kAAwODx6zWoGot/4f7USC/pppzUyywSeB/Kk93qW0RH+dopB1DqNxtwEwI9I5yPnWl6xnOdag9ZsgkeYwASQpIE8Zry51i0AdpUsBMd4x/WsT0nX3A24KSPvHlRiOPl+lQaLnmc7C0gx348x/L8Kzn8mtL/G0XVur2XTaENztAWZEAsB+PNB6rWaNQAtvgYFtgR6BSeKSahvgeZLzOQSvbgzJG3sQvpQdvXEGfglyJiSZyQcoI4mp9K8xo7Zs3ct/pW4beGuLMiIOO4/nUtHrtOjKqXNwaWQI0Z7gnuYzHesx1Ho9xgDLuv+0R9rJBA71R03T6qyWdUiARlA7CRAA9DR6K8tZYGlus6i85V1Egme24z8iJ/Kh+l+H9Kl5lXYybJMuZJPHy+VZ3RLcJbaA1whQBEGe3l/CiNVpdRCsy7dzbgFHA5OQOT6GaXoSNhp+m2yfNatlgQcPtI2j35ExxHNNRrgY225IEEYlTGVnvWcS46kb0LLwTBxtAg4HMQKMfqF7ylNPuIXdl48xkQB3/CtZUWYcDWXCw2hdrCB395MY4x86ov9UuIPMhgDOPQZaJ9opO+outJO5XXLAyFEjjywIEjPtTrS6KbEnzvtiWIDGRxvHanulfirTdf3SCVRsGHwYM5HzA496l03qTXCwwduTnABOFnuQKEseGEZviPtYiSMT5uzHsYNP9NpQuYA+QAyeTinNK4ptL5uMkfxEgD1qm7dUEodzEDdgiPlM0dddVEtgfzoZ9Rb2yJHbAIJA7ijBpLa6k4Mtp3A/iTzSRwxI7R6jmjoa4q7QYMMd32pkgz6VPUatFt/ZZvLliYMdp9680V+UDW1Zc4DSWmT69jSNG/ct2wN7GZ4zyMxn2JpTcslyxtMQGxDERI2jcBzwO0UX1HTXHtCSWbJkqscSBEgDjvS7R6UWSLl5iImFmCFkQDGMH07VNVIBvXWQlWZtoJlsBVU957n2ovQ9IZrYBDMftLu4832QSPxo3XdeS0AoRyxWRFsmd3+4CCZiiLHXWuWgyId3DAxK+5Hr/WkLr24sAK6nAyRAWflVltG27FXOZJ9+65z9qvtPr3cKxSRiSO+7iO/H86u1eq2Hc2AOfRQM5NUSGl0gPlYAgAArzggSY7UDq9VbtsUCxuhQdpHmg8H1ipXHcr5DKMssBAIUjsRknH51Xf6WA3xNheQBtxJjgmTiOKVOIjQBiJHlMk7stwIpo4Cj7MwMwO3pFC6K6Y/1PKIkJBLLGPMe/0q3Vo1wEISBIBAEEAZBDdz605CX3bKMPszGc4E/Uc+lYzxBqDbEgmVAlVDRG+Tx+Zpx1Y3FTbbusCoJaE3EkDyjiPnSHq9nUP8MfEADMAxAJMECQ4/Hip6Xyhq/EJYBmBc4J2Nu2beJ2zzWu03UgyKTayVBPm9R8qxVjQxcYkMqbQUCnzYJUYgSO9bWxa8qzcUmBJ2xJj0rOWnqHUCXEkQBmflVF/S2/IFI83LEc7eZBxTK/pyoJLf4fWl+vZpXhD5mGBBIHMkfWK1xnKAXp21sNCnMLgmfdTjFGp0jecGQCsk+gBH6Um1OndW+2fswcz6HcPUZ9PWnnTL+DbY7SRyIG7GSvsBUcya0639LP8AgqoxO5O/mhpA7AQc1NtCCykKS+Nu084BB44HrzTHT9J3MGDFgOTMZnvng/yo5tPNoQAMAypIxjcB6nHBqsT6B2NMQNqO22Ihj5t+M8T2j6V7aYkTsZBIDRlm7THEZ70vbqd1jsW2AUOS3J28MTEURrdZcFhWI3AgM0wDEmQAO8xRSwXpOm3LbHaiBf4oiRJgyMjOaaaVVVclSwmRGN3cjGKzGn6rdcMLmdwJ2L2AML5sCZzVnRtdddyTEAHdxJIEnnt7iafqDzf8njfFu2pi2oYTOcHt3q3pW9Em5dF0biFIUAAAHGPcVVvCILjwgaFAGR5uB9Z/ECluq6xZRwhuNggnsoMnPaTn7PFV+JsPdW4H2mCknEDJxgTQ947gTuHw5jH2WBHy5pde6pYchTcQiCTJ2tugH2I7/lSk9Qtrb+FY3STJUmCdsEgSSO/ai9CctlptSgmCeBjBjdBH5Gq7+pHrH9PUVj9L1VVyxZXJ4bAZdsSu2ewjJn5V9Y6mwbKrsYEK0tgkhR7xkfhS9n5aHUdVRgf9Rdvee3pziZ/nVmq6rbtbQ7gyYGIgH2HeldjV6cqA+wi5KgBSTuXcAII5ie3f3pXr9TpltoRBQMwUnneCZU8EeXjtilTk0V17roUgbGIcZCxO0z5uZHMfWq73VtshnbGe0wRMnPY45pVfdH2lLipvfbtTznyyA27kYj2rzTdFLqENxmuAkNKEgiTgH2Kic8VP1chnper7rm5bjBCfOC+5FyfMCTgHFS6x183i1mzctQJDYkkFWnJEcxxQFrpA+Cy2wtxyNtzyMsKVJBQiYIb5+hpZ0no1qzqEF5wCo3QNw3bSCCVK4Ec+9EtK8tBb0Op+GLVq+NqwVkEQrAeUmfecV7otB8K473H+IoAiZWSByB/2xnmhNd4gS0UBdLq/FEFAZtiCTI74xTjR6q2+4rtIzgbjE8SJ/gP60YVlUeH7bkq/nhZQK3oJhsds/lTjV6hzdW1sJtuCWmO4OJNeLrltQGODCqADPJk88V6eu2W3AHzDaDPl+2JET8+OaqVCNp2ALQFCySMEbY7j04oPpXWDcJMQgxJ42gxz6z2qvqyMAwW4xYhkXMZIGZHYCg9D024CBeeI2mFIIcsQO5zjJn1o1WfD9dWCcCTmI57mPwoF+vbGYFGB/hMSMdyDGaoa98NxbUFDdlUnJ+8PpHz9KD6sl4eXcu1iMASz7RBA9570WiRXouqt/qOHUNuJKEjymVVZ9jzSrrHisNqBYtkCABvgiMYJB5zIqzqfSQALSqVa4uxisyXBlePkfxpT1rpG+0hbMeR3+8oXAct39M1nv9rxoPC2t33N7qXZjkE9zuE5xML29q0q6hI/5J/9p/pWS8C+HygcOModoIMkkScLGInHzNbmx0lgqj4j4A9fSqibRfVLcKeM4zxnj86Q9St7lWXUkiBtMgEQDPymtfq9MHWDis/Z6eEufBaGVhuGIg/0xWljPmsxrNOJw/AMxkyNuI+YP40F+/7gJba2Y5PPf24rQ6zpKrKfeZQN2cH1j/OaTLpY3MNsq0Dy4wCDycTWF+OifVvSdcQ/lYAbYyTtMAQDTS/1pbUkXBEEAcgkwZBjgGs7orYv3DbUbYGZ4k5mRn2oN0IKxAKkcCR+dP1YXmHl7rqhIJDGZ2w32Tyd0QfNEUHruqb12qPMQpaTlgQMBo5mTRC9DB/03IZtu8GIC+ZMAgyRk8j5VHRdD23AoYSkgNmfLsj6eY0bqsV9EuQo8xV1LHbgqVxHmPB/vTXRW2Xfbt5OwlM8FtojiY5OaKs9MS0zJJMJIMAY9CMz/epdEKNb+IV58p9T9r07e1VOWdrPanQ3bgQXbgU3CeexEZHbjFFdT6LZl7SsfiPABMnzLtO9V4j1rQ63pCrGS20ggHjEIBIzAA4qnW3WawSoVGHMKDIBBIDHgHvinhbrH3ugi0UVbo3OZYzkgEA/SG/KrU0Hwgsw6DdcLxn0X2Gc4g02u9AuwC91Yt5BVfMEcTs96vuopsRcllRFECFBjbmRnIxBJFT5h/8AGX6leS+NquAVVXHIG0AjZBM7pnPvRmk1ZKW2ubZB24IJj7O0kwff6Cq9Dp0vXLygbVtZCwp+zx5omfehxrVVyzLv2KrCQMhpJBHBPeY/Kpz6uQ9e+uxQHhLb+YqAT5QftAnBMc0C/UN+8NZBsq7Q5IJAyF8scg5qrTdSTaQlvaryWG6JBbK4HvzTy/4TtXRbuKWWchSxYcgmQeTk5q6n8Z+x1i0jSttSCCu44gxtK55nP5V9p+ur8V9pKBwABAgOxifxB4imum6Mu8jIQuEUbuPMxJIjIx60x610FbaWykTIQE/xXGjdHEAfWiaNZfUtcthId23cLbOP4csMHGc8/qF4te5c279zRs23FADQx+wY5Ik/hWk1vhn4ShQ/mEQ3OVBBweJiPkaJ6H0S3dkQypglVcwYBA8p4zJme9TN0b/lzg9DKEmZTE+oDTk/I4Nanp3S/OrC4XswFxIGV7q3pJExT/qvh23u3MWYC2LYUmYB2xHr65qGk6arna7MQ1oH0iDt4HsKrP7Nfo9ZaRSl1lLW0Ekn7q4iFHbcPxqbanTud1u0xbaNrGVBJB2jPpxPtVXSuls1y67POF2gqMbSsYj2q/q1xNPMID5lx2ySMk55JOPWmzwTrtO1y5aKkBVIZlnk/env7c96Z3WVhu2gsogCOIpQttr4H2V3nJEyNscemQKNtaA2zLNuZjnsOTn5+2KcKhNa7hQzqN0QuPMJBLGfWDSu51ZQqtdIIKsRGGAxE9+a0OstF2VZxDMfeAIoTq2kVRIVc4ErMT3gn2osOViLuqubfiIXdwQWVhAGcQR6D9aX2ep6nUbbLibbbQ42LIKs3OBiY/CukC4GbY2REYgAgACSBwanoPDls/6g2gZhdoPtJPJ4qfKvRb4T1LG9sZDvIIYqIRAgG0kkQSxJ49q3WKH6doktrtUYxnufn+Q+lGVtzz8Yd3a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292" name="Picture 4" descr="http://www.loznica.rs/cms/mestoZaUploadFajlove/Bitka%20na%20Mackovom%20kamenu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429000"/>
            <a:ext cx="3810000" cy="2724151"/>
          </a:xfrm>
          <a:prstGeom prst="rect">
            <a:avLst/>
          </a:prstGeom>
          <a:noFill/>
        </p:spPr>
      </p:pic>
      <p:cxnSp>
        <p:nvCxnSpPr>
          <p:cNvPr id="10" name="Straight Arrow Connector 9"/>
          <p:cNvCxnSpPr/>
          <p:nvPr/>
        </p:nvCxnSpPr>
        <p:spPr>
          <a:xfrm>
            <a:off x="1691680" y="1844824"/>
            <a:ext cx="0" cy="2088232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2" name="Picture 6" descr="http://www.pogledi.rs/wp-content/uploads/2013/09/007-IVprekob.puk-na-marsu-ka-Gucev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3861048"/>
            <a:ext cx="3633664" cy="244827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823 0.00232 L -0.17309 0.0129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" y="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0985" y="1484784"/>
            <a:ext cx="8402045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r-Cyrl-RS" sz="54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Колубарска битка </a:t>
            </a:r>
          </a:p>
          <a:p>
            <a:pPr algn="ctr"/>
            <a:r>
              <a:rPr lang="sr-Cyrl-CS" sz="54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</a:t>
            </a:r>
            <a:r>
              <a:rPr lang="sr-Cyrl-RS" sz="54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озната и као </a:t>
            </a:r>
          </a:p>
          <a:p>
            <a:pPr algn="ctr"/>
            <a:r>
              <a:rPr lang="sr-Cyrl-RS" sz="54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Сувоборска</a:t>
            </a:r>
          </a:p>
          <a:p>
            <a:pPr algn="ctr"/>
            <a:r>
              <a:rPr lang="sr-Cyrl-RS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битка</a:t>
            </a:r>
            <a:endParaRPr lang="en-US" sz="54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91680" y="5445224"/>
            <a:ext cx="5976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Од  1</a:t>
            </a:r>
            <a:r>
              <a:rPr lang="x-none" sz="2400" b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6.</a:t>
            </a:r>
            <a:r>
              <a:rPr lang="sr-Cyrl-RS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x-none" sz="2400" b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новембра</a:t>
            </a:r>
            <a:r>
              <a:rPr lang="sr-Cyrl-RS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до 15. децембра 1914. 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60648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sr-Cyrl-RS" sz="2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</a:t>
            </a:r>
            <a:r>
              <a:rPr lang="x-none" sz="2800" b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рећи Поћ</a:t>
            </a:r>
            <a:r>
              <a:rPr lang="sr-Latn-CS" sz="2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</a:t>
            </a:r>
            <a:r>
              <a:rPr lang="x-none" sz="2800" b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реков напад из Босне са циљем окончања Дринске битке и заузећа Ваљева.</a:t>
            </a:r>
            <a:endParaRPr lang="sr-Cyrl-RS" sz="28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>
              <a:buFont typeface="Arial" pitchFamily="34" charset="0"/>
              <a:buChar char="•"/>
            </a:pPr>
            <a:r>
              <a:rPr lang="sr-Cyrl-RS" sz="2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06.1</a:t>
            </a:r>
            <a:r>
              <a:rPr lang="sr-Latn-RS" sz="2800" b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</a:t>
            </a:r>
            <a:r>
              <a:rPr lang="sr-Cyrl-RS" sz="2800" b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sr-Cyrl-RS" sz="2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А-У трупе форсирају Дрину и наступају пема Шумадији.</a:t>
            </a:r>
          </a:p>
          <a:p>
            <a:pPr>
              <a:buFont typeface="Arial" pitchFamily="34" charset="0"/>
              <a:buChar char="•"/>
            </a:pPr>
            <a:endParaRPr lang="en-US" sz="2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2420888"/>
            <a:ext cx="8820472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sr-Latn-RS" sz="3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A-</a:t>
            </a:r>
            <a:r>
              <a:rPr lang="sr-Cyrl-RS" sz="3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напад почиње 16. 11.Наша ВК -</a:t>
            </a:r>
            <a:r>
              <a:rPr lang="sr-Cyrl-RS" sz="3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</a:t>
            </a:r>
            <a:r>
              <a:rPr lang="x-none" sz="3200" b="1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овлачење</a:t>
            </a:r>
            <a:r>
              <a:rPr lang="x-none" sz="3200" b="1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свих армија</a:t>
            </a:r>
            <a:r>
              <a:rPr lang="sr-Cyrl-RS" sz="3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са Дрине</a:t>
            </a:r>
            <a:r>
              <a:rPr lang="x-none" sz="3200" b="1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sr-Cyrl-RS" sz="3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x-none" sz="3200" b="1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због недостатка граната, </a:t>
            </a:r>
            <a:r>
              <a:rPr lang="x-none" sz="3200" b="1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десном обалом Колубаре </a:t>
            </a:r>
            <a:r>
              <a:rPr lang="x-none" sz="3200" b="1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x-none" sz="3200" b="1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Љига</a:t>
            </a:r>
            <a:r>
              <a:rPr lang="x-none" sz="3200" b="1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x-none" sz="3200" b="1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</a:t>
            </a:r>
            <a:r>
              <a:rPr lang="x-none" sz="3200" b="1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планинске врхове: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4797152"/>
            <a:ext cx="882047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200" b="1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Сувобор</a:t>
            </a:r>
            <a:r>
              <a:rPr lang="x-none" sz="3200" b="1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x-none" sz="3200" b="1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Рудник</a:t>
            </a:r>
            <a:r>
              <a:rPr lang="x-none" sz="3200" b="1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x-none" sz="3200" b="1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Маљен</a:t>
            </a:r>
            <a:r>
              <a:rPr lang="x-none" sz="3200" b="1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, и </a:t>
            </a:r>
            <a:r>
              <a:rPr lang="x-none" sz="3200" b="1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Космај</a:t>
            </a:r>
            <a:r>
              <a:rPr lang="x-none" sz="3200" b="1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r-Cyrl-RS" sz="3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x-none" sz="3200" b="1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x-none" sz="3200" b="1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савет</a:t>
            </a:r>
            <a:r>
              <a:rPr lang="x-none" sz="3200" b="1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x-none" sz="3200" b="1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Живојина Мишића </a:t>
            </a:r>
            <a:r>
              <a:rPr lang="x-none" sz="3200" b="1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који смењује болесног Петра Бојовића са положаја </a:t>
            </a:r>
            <a:r>
              <a:rPr lang="x-none" sz="3200" b="1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кома</a:t>
            </a:r>
            <a:r>
              <a:rPr lang="sr-Cyrl-RS" sz="3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</a:t>
            </a:r>
            <a:r>
              <a:rPr lang="x-none" sz="3200" b="1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данта</a:t>
            </a:r>
            <a:r>
              <a:rPr lang="x-none" sz="3200" b="1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x-none" sz="3200" b="1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Прве армије</a:t>
            </a:r>
            <a:r>
              <a:rPr lang="sr-Cyrl-RS" sz="3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1746" name="Picture 2" descr="http://www.turistinfosrbija.com/izdanja/jabuka/img/valjevske_planine_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-3123728"/>
            <a:ext cx="5715000" cy="312372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131840" y="-459432"/>
            <a:ext cx="1944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000" b="1" dirty="0" smtClean="0">
                <a:solidFill>
                  <a:schemeClr val="bg1"/>
                </a:solidFill>
              </a:rPr>
              <a:t>Сувобор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31748" name="Picture 4" descr="http://1.bp.blogspot.com/-9NjcG4WfpUU/TyqgSTUbT3I/AAAAAAAAAFI/k1q2ODvfcwg/s1600/rajac970-3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0" y="4000500"/>
            <a:ext cx="5400600" cy="28575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344 -0.01782 L 0.06545 0.6122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" y="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96296E-6 L -0.00712 0.3594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" y="1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32007E-6 L -0.56302 -0.0080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2" y="-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3999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sr-Cyrl-RS" sz="32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Мишић </a:t>
            </a:r>
            <a:r>
              <a:rPr lang="sr-Latn-RS" sz="32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sr-Cyrl-RS" sz="32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армији </a:t>
            </a:r>
            <a:r>
              <a:rPr lang="x-none" sz="3200" b="1" cap="none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обезбеђује неколико </a:t>
            </a:r>
            <a:r>
              <a:rPr lang="x-none" sz="32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дана одмора скраћивањем пута, од ушћа Грабовице </a:t>
            </a:r>
            <a:r>
              <a:rPr lang="x-none" sz="3200" b="1" cap="none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Чибутковици</a:t>
            </a:r>
            <a:r>
              <a:rPr lang="sr-Latn-RS" sz="32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x-none" sz="3200" b="1" cap="none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напу</a:t>
            </a:r>
            <a:r>
              <a:rPr lang="sr-Cyrl-RS" sz="32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</a:t>
            </a:r>
            <a:r>
              <a:rPr lang="x-none" sz="3200" b="1" cap="none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</a:t>
            </a:r>
            <a:r>
              <a:rPr lang="sr-Cyrl-RS" sz="32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ила</a:t>
            </a:r>
            <a:r>
              <a:rPr lang="x-none" sz="3200" b="1" cap="none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долину Љига</a:t>
            </a:r>
            <a:r>
              <a:rPr lang="sr-Latn-RS" sz="32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x-none" sz="3200" b="1" cap="none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преко </a:t>
            </a:r>
            <a:r>
              <a:rPr lang="x-none" sz="32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Боговађе , Врачевића и Маљевића на Маљен </a:t>
            </a:r>
            <a:r>
              <a:rPr lang="x-none" sz="3200" b="1" cap="none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Сувобор.</a:t>
            </a:r>
            <a:endParaRPr lang="en-US" sz="32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5445224"/>
            <a:ext cx="9144000" cy="156966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sr-Cyrl-RS" sz="32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Друга армија Степе Степановића </a:t>
            </a:r>
            <a:r>
              <a:rPr lang="x-none" sz="3200" b="1" cap="none" spc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задржава</a:t>
            </a:r>
            <a:r>
              <a:rPr lang="sr-Cyrl-RS" sz="32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</a:t>
            </a:r>
            <a:r>
              <a:rPr lang="x-none" sz="3200" b="1" cap="none" spc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r-Cyrl-RS" sz="32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је </a:t>
            </a:r>
            <a:r>
              <a:rPr lang="x-none" sz="3200" b="1" cap="none" spc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Аустр</a:t>
            </a:r>
            <a:r>
              <a:rPr lang="sr-Cyrl-RS" sz="32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оугаре</a:t>
            </a:r>
            <a:r>
              <a:rPr lang="x-none" sz="3200" b="1" cap="none" spc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линији</a:t>
            </a:r>
            <a:r>
              <a:rPr lang="sr-Cyrl-RS" sz="32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x-none" sz="3200" b="1" cap="none" spc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Човка</a:t>
            </a:r>
            <a:r>
              <a:rPr lang="sr-Latn-RS" sz="32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r-Cyrl-RS" sz="32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(Стубица)</a:t>
            </a:r>
            <a:r>
              <a:rPr lang="x-none" sz="3200" b="1" cap="none" spc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x-none" sz="32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–Врапче </a:t>
            </a:r>
            <a:r>
              <a:rPr lang="x-none" sz="3200" b="1" cap="none" spc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брдо </a:t>
            </a:r>
            <a:r>
              <a:rPr lang="x-none" sz="3200" b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 Ћелије)</a:t>
            </a:r>
            <a:r>
              <a:rPr lang="sr-Cyrl-RS" sz="3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од</a:t>
            </a:r>
            <a:r>
              <a:rPr lang="x-none" sz="3200" b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</a:t>
            </a:r>
            <a:r>
              <a:rPr lang="sr-Latn-RS" sz="3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r>
              <a:rPr lang="sr-Cyrl-RS" sz="3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sr-Latn-RS" sz="3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26</a:t>
            </a:r>
            <a:r>
              <a:rPr lang="sr-Cyrl-RS" sz="3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x-none" sz="3200" b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r-Latn-RS" sz="3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</a:t>
            </a:r>
            <a:r>
              <a:rPr lang="sr-Cyrl-RS" sz="3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sr-Latn-RS" sz="3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1914.</a:t>
            </a:r>
            <a:endParaRPr lang="sr-Cyrl-RS" sz="3200" b="1" cap="none" spc="0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266" name="Picture 2" descr="http://istorijat.files.wordpress.com/2013/02/bregalnic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2132856"/>
            <a:ext cx="6336704" cy="324036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3284984"/>
            <a:ext cx="14756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b="1" dirty="0" smtClean="0"/>
              <a:t>Филм Колубарска битка 2</a:t>
            </a:r>
          </a:p>
          <a:p>
            <a:r>
              <a:rPr lang="sr-Latn-RS" b="1" dirty="0" smtClean="0"/>
              <a:t>Y</a:t>
            </a:r>
            <a:r>
              <a:rPr lang="en-US" b="1" dirty="0" smtClean="0"/>
              <a:t>o</a:t>
            </a:r>
            <a:r>
              <a:rPr lang="sr-Latn-RS" b="1" dirty="0" smtClean="0"/>
              <a:t>u Tube</a:t>
            </a:r>
            <a:endParaRPr lang="en-US" b="1" dirty="0" smtClean="0"/>
          </a:p>
          <a:p>
            <a:endParaRPr lang="en-US" dirty="0"/>
          </a:p>
        </p:txBody>
      </p:sp>
    </p:spTree>
  </p:cSld>
  <p:clrMapOvr>
    <a:masterClrMapping/>
  </p:clrMapOvr>
  <p:transition spd="slow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123728" y="6093296"/>
            <a:ext cx="5328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000" b="1" smtClean="0"/>
              <a:t>Спомрник на Врапче брду</a:t>
            </a:r>
            <a:endParaRPr lang="en-US" sz="20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User\Desktop\mapa kolubarske bitk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772816"/>
            <a:ext cx="5935663" cy="5085184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107504" y="1772816"/>
            <a:ext cx="360040" cy="50167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r-Cyrl-RS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</a:t>
            </a:r>
            <a:r>
              <a:rPr lang="sr-Cyrl-RS" sz="32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олубарска</a:t>
            </a:r>
            <a:endParaRPr lang="en-US" sz="32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5" name="Picture 2" descr="http://www.vaseljenska.com/wp-content/uploads/2014/08/KOLUBARSKA-BITK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0" y="4239765"/>
            <a:ext cx="4933056" cy="261823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1"/>
            <a:ext cx="9144000" cy="166199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r-Cyrl-CS" sz="2800" b="1" dirty="0" smtClean="0"/>
              <a:t> </a:t>
            </a:r>
            <a:r>
              <a:rPr lang="sr-Cyrl-RS" sz="2800" b="1" dirty="0" smtClean="0">
                <a:solidFill>
                  <a:srgbClr val="FFFF00"/>
                </a:solidFill>
              </a:rPr>
              <a:t>03.12.Живојин Мишић наређује контранапад свих армија ,главни јуриш извршила Прва армија на </a:t>
            </a:r>
            <a:endParaRPr lang="en-US" sz="2800" b="1" dirty="0" smtClean="0">
              <a:solidFill>
                <a:srgbClr val="FFFF00"/>
              </a:solidFill>
            </a:endParaRPr>
          </a:p>
          <a:p>
            <a:pPr algn="ctr"/>
            <a:r>
              <a:rPr lang="sr-Cyrl-CS" sz="2800" b="1" dirty="0" smtClean="0">
                <a:solidFill>
                  <a:srgbClr val="FFFF00"/>
                </a:solidFill>
              </a:rPr>
              <a:t>гребенском  масиву </a:t>
            </a:r>
            <a:r>
              <a:rPr lang="sr-Cyrl-CS" sz="2800" b="1" i="1" dirty="0" smtClean="0">
                <a:solidFill>
                  <a:srgbClr val="FFFF00"/>
                </a:solidFill>
              </a:rPr>
              <a:t>Проструге</a:t>
            </a:r>
            <a:r>
              <a:rPr lang="sr-Cyrl-CS" sz="2800" b="1" dirty="0" smtClean="0">
                <a:solidFill>
                  <a:srgbClr val="FFFF00"/>
                </a:solidFill>
              </a:rPr>
              <a:t> - </a:t>
            </a:r>
            <a:r>
              <a:rPr lang="sr-Cyrl-CS" sz="2800" b="1" i="1" u="sng" dirty="0" smtClean="0">
                <a:solidFill>
                  <a:srgbClr val="FFFF00"/>
                </a:solidFill>
              </a:rPr>
              <a:t>Рајац</a:t>
            </a:r>
            <a:r>
              <a:rPr lang="sr-Cyrl-CS" sz="2800" b="1" dirty="0" smtClean="0">
                <a:solidFill>
                  <a:srgbClr val="FFFF00"/>
                </a:solidFill>
              </a:rPr>
              <a:t>- </a:t>
            </a:r>
            <a:r>
              <a:rPr lang="sr-Cyrl-CS" sz="2800" b="1" i="1" dirty="0" smtClean="0">
                <a:solidFill>
                  <a:srgbClr val="FFFF00"/>
                </a:solidFill>
              </a:rPr>
              <a:t>Сувобор</a:t>
            </a:r>
            <a:r>
              <a:rPr lang="sr-Cyrl-CS" sz="2800" b="1" dirty="0" smtClean="0">
                <a:solidFill>
                  <a:srgbClr val="FFFF00"/>
                </a:solidFill>
              </a:rPr>
              <a:t>.</a:t>
            </a:r>
            <a:endParaRPr lang="en-US" sz="2800" b="1" dirty="0" smtClean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172400" y="2708920"/>
            <a:ext cx="21602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битка</a:t>
            </a:r>
            <a:endParaRPr lang="en-US" sz="3200" dirty="0"/>
          </a:p>
        </p:txBody>
      </p:sp>
      <p:pic>
        <p:nvPicPr>
          <p:cNvPr id="8" name="Picture 2" descr="http://www.novosti.rs/upload/thumbs/images/feljton/2009/10okt/felj-kolub.-bitka_310x18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780928" y="1772816"/>
            <a:ext cx="3780928" cy="218164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-3708920" y="3933056"/>
            <a:ext cx="3096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000" b="1" dirty="0" smtClean="0"/>
              <a:t>Артиљерија Прве армије</a:t>
            </a:r>
            <a:endParaRPr lang="en-US" sz="2000" b="1" dirty="0"/>
          </a:p>
        </p:txBody>
      </p:sp>
    </p:spTree>
  </p:cSld>
  <p:clrMapOvr>
    <a:masterClrMapping/>
  </p:clrMapOvr>
  <p:transition spd="slow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614 0.07477 L 0.59653 0.0666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" y="-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469 -0.0132 L -0.68698 -0.0150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1" y="-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455 0.00254 L 0.43385 0.0129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" y="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052736"/>
            <a:ext cx="8915399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x-none" sz="2800" b="1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x-none" sz="2800" b="1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8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4221088"/>
            <a:ext cx="89154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x-none" sz="2400" b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endParaRPr lang="en-US" sz="24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Okvir za tekst 6"/>
          <p:cNvSpPr txBox="1"/>
          <p:nvPr/>
        </p:nvSpPr>
        <p:spPr>
          <a:xfrm>
            <a:off x="-2057400" y="51054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1266" name="Picture 2" descr="http://srbin.info/wp-content/uploads/2014/07/skopski-djacki-batalj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499992" cy="27809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" name="TextBox 14"/>
          <p:cNvSpPr txBox="1"/>
          <p:nvPr/>
        </p:nvSpPr>
        <p:spPr>
          <a:xfrm>
            <a:off x="1259632" y="6381328"/>
            <a:ext cx="62646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000" b="1" dirty="0" smtClean="0">
                <a:solidFill>
                  <a:schemeClr val="bg1"/>
                </a:solidFill>
              </a:rPr>
              <a:t>-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12290" name="Picture 2" descr="http://www.vaseljenska.com/wp-content/uploads/2013/05/Ljig-Upis-ucenika-u-Srednju-skolu1300-kapalar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581128"/>
            <a:ext cx="3275856" cy="1844824"/>
          </a:xfrm>
          <a:prstGeom prst="rect">
            <a:avLst/>
          </a:prstGeom>
          <a:noFill/>
        </p:spPr>
      </p:pic>
      <p:pic>
        <p:nvPicPr>
          <p:cNvPr id="12292" name="Picture 4" descr="http://politikin-zabavnik.rs/pz/sites/default/files/3179/1300kaplar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35488" y="188639"/>
            <a:ext cx="4608512" cy="6669361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3212976"/>
            <a:ext cx="4572000" cy="1231106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x-none" sz="2800" b="1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Аустр</a:t>
            </a:r>
            <a:r>
              <a:rPr lang="sr-Cyrl-RS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оугари</a:t>
            </a:r>
            <a:r>
              <a:rPr lang="x-none" sz="2800" b="1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</a:t>
            </a:r>
            <a:r>
              <a:rPr lang="sr-Cyrl-RS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</a:t>
            </a:r>
            <a:r>
              <a:rPr lang="x-none" sz="2800" b="1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повлаче долином Љига и Колубаре</a:t>
            </a:r>
            <a:r>
              <a:rPr lang="x-none" sz="2800" b="1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2708920"/>
            <a:ext cx="4932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000" b="1" dirty="0" smtClean="0"/>
              <a:t>1300 каплара прикључени Првој армији</a:t>
            </a:r>
            <a:endParaRPr lang="en-US" sz="2000" b="1" dirty="0" smtClean="0"/>
          </a:p>
          <a:p>
            <a:endParaRPr lang="en-US" sz="2000" dirty="0" smtClean="0"/>
          </a:p>
        </p:txBody>
      </p:sp>
    </p:spTree>
  </p:cSld>
  <p:clrMapOvr>
    <a:masterClrMapping/>
  </p:clrMapOvr>
  <p:transition spd="slow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static.panoramio.com/photos/large/274811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827584" y="6237312"/>
            <a:ext cx="7704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800" b="1" dirty="0" smtClean="0"/>
              <a:t>Споменик 1300 каплара на Рајцу </a:t>
            </a:r>
            <a:endParaRPr lang="en-US" sz="2800" b="1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60649"/>
            <a:ext cx="8964488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x-none" sz="3200" b="1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7.12</a:t>
            </a:r>
            <a:r>
              <a:rPr lang="x-none" sz="3200" b="1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x-none" sz="3200" b="1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ослобођен Љиг</a:t>
            </a:r>
            <a:r>
              <a:rPr lang="sr-Cyrl-RS" sz="3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x-none" sz="3200" b="1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истог дана</a:t>
            </a:r>
            <a:r>
              <a:rPr lang="sr-Cyrl-RS" sz="3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x-none" sz="3200" b="1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ратна </a:t>
            </a:r>
            <a:r>
              <a:rPr lang="sr-Cyrl-RS" sz="3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</a:t>
            </a:r>
            <a:r>
              <a:rPr lang="x-none" sz="3200" b="1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купштина у Нишу усв</a:t>
            </a:r>
            <a:r>
              <a:rPr lang="sr-Latn-RS" sz="3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x-none" sz="3200" b="1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ј</a:t>
            </a:r>
            <a:r>
              <a:rPr lang="sr-Cyrl-RS" sz="3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ила</a:t>
            </a:r>
            <a:r>
              <a:rPr lang="x-none" sz="3200" b="1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Нишку декл</a:t>
            </a:r>
            <a:r>
              <a:rPr lang="sr-Latn-CS" sz="3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x-none" sz="3200" b="1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рацију</a:t>
            </a:r>
            <a:r>
              <a:rPr lang="x-none" sz="3200" b="1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</a:t>
            </a:r>
            <a:r>
              <a:rPr lang="x-none" sz="3200" b="1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ратни циљеви</a:t>
            </a:r>
            <a:r>
              <a:rPr lang="sr-Cyrl-RS" sz="3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x-none" sz="3200" b="1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Србије</a:t>
            </a:r>
            <a:endParaRPr lang="sr-Cyrl-RS" sz="3200" b="1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x-none" sz="3200" b="1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...,,</a:t>
            </a:r>
            <a:r>
              <a:rPr lang="x-none" sz="3200" b="1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ослобођење и уједињење</a:t>
            </a:r>
            <a:r>
              <a:rPr lang="sr-Cyrl-RS" sz="3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неслободне браће</a:t>
            </a:r>
            <a:r>
              <a:rPr lang="x-none" sz="3200" b="1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x-none" sz="3200" b="1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Срба, Хрвата и Словенаца</a:t>
            </a:r>
            <a:r>
              <a:rPr lang="x-none" sz="3200" b="1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”...</a:t>
            </a:r>
            <a:endParaRPr lang="sr-Latn-RS" sz="3200" b="1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x-none" sz="2800" b="1" spc="5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x-none" sz="3200" b="1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9.12. је ослобођен Лазаревац</a:t>
            </a:r>
            <a:r>
              <a:rPr lang="sr-Cyrl-RS" sz="3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x-none" sz="3200" b="1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Црква Св</a:t>
            </a:r>
            <a:r>
              <a:rPr lang="sr-Cyrl-RS" sz="3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етог </a:t>
            </a:r>
            <a:r>
              <a:rPr lang="x-none" sz="3200" b="1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Димитрија-главна</a:t>
            </a:r>
            <a:endParaRPr lang="sr-Cyrl-RS" sz="3200" b="1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x-none" sz="3200" b="1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спомен</a:t>
            </a:r>
            <a:r>
              <a:rPr lang="sr-Cyrl-RS" sz="3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x-none" sz="3200" b="1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костурница</a:t>
            </a:r>
            <a:r>
              <a:rPr lang="sr-Cyrl-RS" sz="3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</a:p>
          <a:p>
            <a:r>
              <a:rPr lang="x-none" sz="3200" b="1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15.12.Београд и Србија.</a:t>
            </a:r>
          </a:p>
        </p:txBody>
      </p:sp>
      <p:pic>
        <p:nvPicPr>
          <p:cNvPr id="6" name="Picture 8" descr="https://encrypted-tbn2.gstatic.com/images?q=tbn:ANd9GcQkKttwCcox7QzfFJ6OMtSx9LL-ig7R_m9HQ0A6XCqQ_Vi16dd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0" y="260648"/>
            <a:ext cx="2268760" cy="263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9144000" y="2852936"/>
            <a:ext cx="2268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CS" b="1" dirty="0" smtClean="0"/>
              <a:t>Никола Пашић,председник Владе</a:t>
            </a:r>
            <a:endParaRPr lang="en-US" b="1" dirty="0" smtClean="0"/>
          </a:p>
          <a:p>
            <a:endParaRPr lang="en-US" dirty="0"/>
          </a:p>
        </p:txBody>
      </p:sp>
      <p:pic>
        <p:nvPicPr>
          <p:cNvPr id="14340" name="Picture 4" descr="http://www.restorantomidzeri.rs/slike%20laz%20low/DSC_81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3861048"/>
            <a:ext cx="3731890" cy="270892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79512" y="5445224"/>
            <a:ext cx="4608512" cy="120032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sr-Cyrl-RS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,,Србија земља смрти”- после битке и</a:t>
            </a:r>
            <a:r>
              <a:rPr lang="x-none" sz="2400" b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збија велика епидемија тифуса-односи 165</a:t>
            </a:r>
            <a:r>
              <a:rPr lang="sr-Cyrl-RS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  <a:r>
              <a:rPr lang="x-none" sz="2400" b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000</a:t>
            </a:r>
            <a:r>
              <a:rPr lang="sr-Latn-RS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x-none" sz="2400" b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 смрт</a:t>
            </a:r>
            <a:r>
              <a:rPr lang="sr-Cyrl-RS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  <a:endParaRPr lang="en-US" sz="2400" dirty="0"/>
          </a:p>
        </p:txBody>
      </p:sp>
      <p:sp>
        <p:nvSpPr>
          <p:cNvPr id="9" name="Right Arrow 8"/>
          <p:cNvSpPr/>
          <p:nvPr/>
        </p:nvSpPr>
        <p:spPr>
          <a:xfrm>
            <a:off x="4067944" y="4005064"/>
            <a:ext cx="936104" cy="360040"/>
          </a:xfrm>
          <a:prstGeom prst="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076056" y="5445224"/>
            <a:ext cx="406794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Врховне команда је 16. децембра 1914. објавила : „На територији Србије нема више ниједног непријатељског војника.“</a:t>
            </a:r>
          </a:p>
          <a:p>
            <a:endParaRPr lang="en-US" dirty="0"/>
          </a:p>
        </p:txBody>
      </p:sp>
      <p:pic>
        <p:nvPicPr>
          <p:cNvPr id="23554" name="Picture 2" descr="http://www.visitserbia.org/thumbnail.php?file=manastir_sveti_djordje_u_celijama_737710445.jpg&amp;size=article_medi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429000" y="2492896"/>
            <a:ext cx="3429000" cy="2257426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-2196752" y="4005064"/>
            <a:ext cx="24824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b="1" dirty="0" smtClean="0">
                <a:solidFill>
                  <a:srgbClr val="FF0000"/>
                </a:solidFill>
              </a:rPr>
              <a:t>Црква у Ћелијама-првобитна спомен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sr-Cyrl-RS" b="1" dirty="0" smtClean="0">
                <a:solidFill>
                  <a:srgbClr val="FF0000"/>
                </a:solidFill>
              </a:rPr>
              <a:t>косурница 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84 7.40741E-7 L 0.45365 -0.0069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" y="-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18" dur="2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22" dur="2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81000"/>
            <a:ext cx="9143999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x-none" sz="3200" b="1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Врховни кома</a:t>
            </a:r>
            <a:r>
              <a:rPr lang="sr-Cyrl-RS" sz="3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</a:t>
            </a:r>
            <a:r>
              <a:rPr lang="x-none" sz="3200" b="1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дант </a:t>
            </a:r>
            <a:r>
              <a:rPr lang="x-none" sz="3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српске војске</a:t>
            </a:r>
            <a:r>
              <a:rPr lang="x-none" sz="3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x-none" sz="3200" b="1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–регент</a:t>
            </a:r>
            <a:endParaRPr lang="sr-Latn-RS" sz="3200" b="1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sr-Latn-RS" sz="3200" b="1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sr-Latn-RS" sz="3200" b="1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sr-Latn-RS" sz="3200" b="1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x-none" sz="3200" b="1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Александар Карађорђевић</a:t>
            </a:r>
            <a:endParaRPr lang="x-none" sz="3200" b="1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00347" y="0"/>
            <a:ext cx="434330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1026" name="Picture 1" descr="https://encrypted-tbn2.gstatic.com/images?q=tbn:ANd9GcRK-YeajmeunJs8F_0P-k2eT0xU_2ySUN5s2xBnW_PLHbPr96YBt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6136" y="1052736"/>
            <a:ext cx="2448272" cy="295232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 descr="https://encrypted-tbn1.gstatic.com/images?q=tbn:ANd9GcTlsBDZuffmLt8RLUiwlhaDtlx6aYCfTl67cZmukohVLHhA2Nv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4581128"/>
            <a:ext cx="1944216" cy="2276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0" y="4077072"/>
            <a:ext cx="88204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800" b="1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Начелник штаба ВК</a:t>
            </a:r>
            <a:r>
              <a:rPr lang="x-none" sz="2800" b="1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-војвода </a:t>
            </a:r>
            <a:r>
              <a:rPr lang="x-none" sz="2800" b="1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Радомир</a:t>
            </a:r>
            <a:r>
              <a:rPr lang="x-none" sz="2800" b="1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x-none" sz="2800" b="1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Путник</a:t>
            </a:r>
            <a:r>
              <a:rPr lang="x-none" sz="2800" b="1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x-none" b="1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заменик Живојин Мишић;</a:t>
            </a:r>
            <a:endParaRPr lang="en-US" b="1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44000" y="5589240"/>
            <a:ext cx="14046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CS" b="1" dirty="0" smtClean="0"/>
              <a:t>Радомир Путник </a:t>
            </a:r>
            <a:endParaRPr lang="en-US" b="1" dirty="0"/>
          </a:p>
        </p:txBody>
      </p:sp>
      <p:pic>
        <p:nvPicPr>
          <p:cNvPr id="14" name="Picture 5" descr="https://encrypted-tbn1.gstatic.com/images?q=tbn:ANd9GcSR6TAO6GPUdMX_VFlf__4uDOiA3mibixTdm2YKJ-j7fOIwWusedQ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692696" y="4797152"/>
            <a:ext cx="1692696" cy="20608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Rectangle 15"/>
          <p:cNvSpPr/>
          <p:nvPr/>
        </p:nvSpPr>
        <p:spPr>
          <a:xfrm>
            <a:off x="251521" y="6381328"/>
            <a:ext cx="20882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CS" b="1" dirty="0" smtClean="0">
                <a:solidFill>
                  <a:schemeClr val="bg1"/>
                </a:solidFill>
              </a:rPr>
              <a:t>Живојин Мишић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th05.deviantart.net/fs70/PRE/i/2013/172/e/1/zivojin_misic_by_mrmot_by_mrmot31-d6a00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575" y="0"/>
            <a:ext cx="5424537" cy="6858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5868144" y="2348880"/>
            <a:ext cx="3096344" cy="206210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x-none" sz="3200" b="1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Колубарску битку Живојин Мишић добија чин </a:t>
            </a:r>
            <a:r>
              <a:rPr lang="sr-Cyrl-RS" sz="3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r>
              <a:rPr lang="x-none" sz="3200" b="1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ојводе</a:t>
            </a:r>
            <a:r>
              <a:rPr lang="sr-Cyrl-RS" sz="3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sz="3200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m.ak.fbcdn.net/sphotos-h.ak/hphotos-ak-xpf1/v/t34.0-12/10822666_608987922539878_170524292_n.jpg?oh=d4508dfe6413f391ead35b2d9980c8a5&amp;oe=548527A5&amp;__gda__=1417997944_d240b3243cc70d3b3665559e17504ff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779912" y="6165304"/>
            <a:ext cx="511256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800" b="1" dirty="0" smtClean="0"/>
              <a:t>Спомен чесма у Маринцу</a:t>
            </a:r>
            <a:endParaRPr lang="en-US" sz="2800" b="1" dirty="0" smtClean="0"/>
          </a:p>
          <a:p>
            <a:endParaRPr lang="en-US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m.ak.fbcdn.net/sphotos-h.ak/hphotos-ak-xpf1/v/t34.0-12/974458_608977089207628_41003260_n.jpg?oh=e370fe4696b07dab96bf15ab720a77cc&amp;oe=54862504&amp;__gda__=1418002125_881cc3c341f2e9d0a3e7029dd54f426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0"/>
            <a:ext cx="5040560" cy="6858000"/>
          </a:xfrm>
          <a:prstGeom prst="rect">
            <a:avLst/>
          </a:prstGeom>
          <a:noFill/>
        </p:spPr>
      </p:pic>
      <p:pic>
        <p:nvPicPr>
          <p:cNvPr id="22530" name="Picture 2" descr="https://scontent-a-vie.xx.fbcdn.net/hphotos-xap1/v/t1.0-9/10675558_10152894971709655_7645431925721780336_n.jpg?oh=18df050685a184296674c36ebb1f74ee&amp;oe=550FC98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3501008"/>
            <a:ext cx="3851920" cy="238125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5508104" y="692696"/>
            <a:ext cx="3312368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r-Cyrl-RS" sz="36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 сенци</a:t>
            </a:r>
          </a:p>
          <a:p>
            <a:pPr algn="ctr"/>
            <a:r>
              <a:rPr lang="sr-Cyrl-R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Колубарске</a:t>
            </a:r>
          </a:p>
          <a:p>
            <a:pPr algn="ctr"/>
            <a:r>
              <a:rPr lang="sr-Cyrl-R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битке </a:t>
            </a:r>
          </a:p>
          <a:p>
            <a:pPr algn="ctr"/>
            <a:endParaRPr lang="en-US" sz="36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7" name="Rectangle 5"/>
          <p:cNvSpPr>
            <a:spLocks noChangeArrowheads="1"/>
          </p:cNvSpPr>
          <p:nvPr/>
        </p:nvSpPr>
        <p:spPr bwMode="auto">
          <a:xfrm>
            <a:off x="1295400" y="457200"/>
            <a:ext cx="6629400" cy="4051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sr-Cyrl-CS" sz="6000" dirty="0">
                <a:solidFill>
                  <a:schemeClr val="bg1"/>
                </a:solidFill>
                <a:latin typeface="Old English Text MT" pitchFamily="66" charset="0"/>
              </a:rPr>
              <a:t>Покажи</a:t>
            </a:r>
          </a:p>
          <a:p>
            <a:pPr algn="ctr" eaLnBrk="1" hangingPunct="1"/>
            <a:r>
              <a:rPr lang="sr-Cyrl-CS" sz="6000" dirty="0" smtClean="0">
                <a:solidFill>
                  <a:schemeClr val="bg1"/>
                </a:solidFill>
                <a:latin typeface="Old English Text MT" pitchFamily="66" charset="0"/>
              </a:rPr>
              <a:t>шта </a:t>
            </a:r>
          </a:p>
          <a:p>
            <a:pPr algn="ctr" eaLnBrk="1" hangingPunct="1"/>
            <a:r>
              <a:rPr lang="sr-Cyrl-CS" sz="6000" dirty="0" smtClean="0">
                <a:solidFill>
                  <a:schemeClr val="bg1"/>
                </a:solidFill>
                <a:latin typeface="Old English Text MT" pitchFamily="66" charset="0"/>
              </a:rPr>
              <a:t>знаш !</a:t>
            </a:r>
            <a:r>
              <a:rPr lang="en-GB" sz="5400" dirty="0">
                <a:solidFill>
                  <a:schemeClr val="bg1"/>
                </a:solidFill>
                <a:latin typeface="Lucida Console" pitchFamily="49" charset="0"/>
              </a:rPr>
              <a:t/>
            </a:r>
            <a:br>
              <a:rPr lang="en-GB" sz="5400" dirty="0">
                <a:solidFill>
                  <a:schemeClr val="bg1"/>
                </a:solidFill>
                <a:latin typeface="Lucida Console" pitchFamily="49" charset="0"/>
              </a:rPr>
            </a:br>
            <a:endParaRPr lang="en-US" sz="5400" dirty="0">
              <a:solidFill>
                <a:schemeClr val="bg1"/>
              </a:solidFill>
              <a:latin typeface="Lucida Console" pitchFamily="49" charset="0"/>
            </a:endParaRPr>
          </a:p>
        </p:txBody>
      </p:sp>
      <p:pic>
        <p:nvPicPr>
          <p:cNvPr id="16387" name="Picture 6" descr="ag00317_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2708920"/>
            <a:ext cx="2448272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7" descr="ag00315_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9592" y="3284984"/>
            <a:ext cx="2683396" cy="2353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8"/>
    <p:sndAc>
      <p:stSnd>
        <p:snd r:embed="rId3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2232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2232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" fill="hold"/>
                                        <p:tgtEl>
                                          <p:spTgt spid="2232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" fill="hold"/>
                                        <p:tgtEl>
                                          <p:spTgt spid="2232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" fill="hold"/>
                                        <p:tgtEl>
                                          <p:spTgt spid="2232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" fill="hold"/>
                                        <p:tgtEl>
                                          <p:spTgt spid="2232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2232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2232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2232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3237" grpId="0" build="p" autoUpdateAnimBg="0" advAuto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260648"/>
            <a:ext cx="8280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b="1" dirty="0" smtClean="0">
                <a:solidFill>
                  <a:srgbClr val="FFFF00"/>
                </a:solidFill>
              </a:rPr>
              <a:t>1.Колубарска битка је позната као:   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5536" y="836712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b="1" dirty="0" smtClean="0">
                <a:solidFill>
                  <a:schemeClr val="bg1"/>
                </a:solidFill>
              </a:rPr>
              <a:t>а) Церска  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03848" y="836712"/>
            <a:ext cx="2736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b="1" dirty="0" smtClean="0">
                <a:solidFill>
                  <a:schemeClr val="bg1"/>
                </a:solidFill>
              </a:rPr>
              <a:t>б) Сувоборска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5" name="Multiply 4"/>
          <p:cNvSpPr/>
          <p:nvPr/>
        </p:nvSpPr>
        <p:spPr>
          <a:xfrm>
            <a:off x="3923928" y="1268760"/>
            <a:ext cx="360040" cy="360040"/>
          </a:xfrm>
          <a:prstGeom prst="mathMultiply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1772816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b="1" dirty="0" smtClean="0">
                <a:solidFill>
                  <a:srgbClr val="FFFF00"/>
                </a:solidFill>
              </a:rPr>
              <a:t>2.Колубарска битка је почела :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2492896"/>
            <a:ext cx="2267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b="1" dirty="0" smtClean="0">
                <a:solidFill>
                  <a:schemeClr val="bg1"/>
                </a:solidFill>
              </a:rPr>
              <a:t>а) 16.11.1914.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27784" y="2492896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b="1" dirty="0" smtClean="0">
                <a:solidFill>
                  <a:schemeClr val="bg1"/>
                </a:solidFill>
              </a:rPr>
              <a:t>б)   06.11.1914.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3563888" y="2996952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Multiply 10"/>
          <p:cNvSpPr/>
          <p:nvPr/>
        </p:nvSpPr>
        <p:spPr>
          <a:xfrm>
            <a:off x="683568" y="2924944"/>
            <a:ext cx="432048" cy="360040"/>
          </a:xfrm>
          <a:prstGeom prst="mathMultiply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0" y="335699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b="1" dirty="0" smtClean="0">
                <a:solidFill>
                  <a:srgbClr val="FFFF00"/>
                </a:solidFill>
              </a:rPr>
              <a:t>3.Српска војсака се повлачила од Дрине: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4005064"/>
            <a:ext cx="5148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r>
              <a:rPr lang="sr-Cyrl-R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x-none" sz="2400" b="1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десном обалом Колубаре и Љига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4581128"/>
            <a:ext cx="5004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CS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б</a:t>
            </a:r>
            <a:r>
              <a:rPr lang="sr-Cyrl-RS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левом</a:t>
            </a:r>
            <a:r>
              <a:rPr lang="x-none" sz="2400" b="1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обалом Колубаре и Љига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Multiply 17"/>
          <p:cNvSpPr/>
          <p:nvPr/>
        </p:nvSpPr>
        <p:spPr>
          <a:xfrm>
            <a:off x="5220072" y="4077072"/>
            <a:ext cx="360040" cy="360040"/>
          </a:xfrm>
          <a:prstGeom prst="mathMultiply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0" y="5301208"/>
            <a:ext cx="8676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b="1" dirty="0" smtClean="0">
                <a:solidFill>
                  <a:srgbClr val="FFFF00"/>
                </a:solidFill>
              </a:rPr>
              <a:t>4.Српска војсака се повлачила због недостатака: 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0" y="6093296"/>
            <a:ext cx="3635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b="1" dirty="0" smtClean="0">
                <a:solidFill>
                  <a:schemeClr val="bg1"/>
                </a:solidFill>
              </a:rPr>
              <a:t>а) борбеног  морала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203848" y="6093296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b="1" dirty="0" smtClean="0">
                <a:solidFill>
                  <a:schemeClr val="bg1"/>
                </a:solidFill>
              </a:rPr>
              <a:t>б) војника 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508104" y="6093296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b="1" dirty="0" smtClean="0">
                <a:solidFill>
                  <a:schemeClr val="bg1"/>
                </a:solidFill>
              </a:rPr>
              <a:t>в) граната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3" name="Multiply 22"/>
          <p:cNvSpPr/>
          <p:nvPr/>
        </p:nvSpPr>
        <p:spPr>
          <a:xfrm>
            <a:off x="7092280" y="6093296"/>
            <a:ext cx="360040" cy="432048"/>
          </a:xfrm>
          <a:prstGeom prst="mathMultiply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1" grpId="0" animBg="1"/>
      <p:bldP spid="18" grpId="0" animBg="1"/>
      <p:bldP spid="19" grpId="0"/>
      <p:bldP spid="2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86044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5.Н</a:t>
            </a:r>
            <a:r>
              <a:rPr lang="x-none" sz="2800" b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линији Човка –Врапче брдо </a:t>
            </a:r>
            <a:r>
              <a:rPr lang="sr-Cyrl-RS" sz="2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</a:t>
            </a:r>
            <a:r>
              <a:rPr lang="x-none" sz="2800" b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</a:t>
            </a:r>
            <a:r>
              <a:rPr lang="sr-Latn-RS" sz="2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r>
              <a:rPr lang="sr-Cyrl-RS" sz="2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sr-Latn-RS" sz="2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26</a:t>
            </a:r>
            <a:r>
              <a:rPr lang="sr-Cyrl-RS" sz="2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x-none" sz="2800" b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r-Latn-RS" sz="2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</a:t>
            </a:r>
            <a:r>
              <a:rPr lang="sr-Cyrl-RS" sz="2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sr-Latn-RS" sz="2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1914.</a:t>
            </a:r>
            <a:r>
              <a:rPr lang="sr-Cyrl-RS" sz="2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аустроугарску војску задржавала је</a:t>
            </a:r>
            <a:r>
              <a:rPr lang="sr-Latn-RS" sz="2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sr-Cyrl-RS" sz="2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sr-Latn-RS" sz="2800" b="1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908720"/>
            <a:ext cx="8388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b="1" dirty="0" smtClean="0">
                <a:solidFill>
                  <a:schemeClr val="bg1"/>
                </a:solidFill>
              </a:rPr>
              <a:t>a)  </a:t>
            </a:r>
            <a:r>
              <a:rPr lang="sr-Cyrl-CS" sz="2400" b="1" dirty="0" smtClean="0">
                <a:solidFill>
                  <a:schemeClr val="bg1"/>
                </a:solidFill>
              </a:rPr>
              <a:t>П</a:t>
            </a:r>
            <a:r>
              <a:rPr lang="sr-Cyrl-RS" sz="2400" b="1" dirty="0" smtClean="0">
                <a:solidFill>
                  <a:schemeClr val="bg1"/>
                </a:solidFill>
              </a:rPr>
              <a:t>рва армија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99792" y="908720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b="1" dirty="0" smtClean="0">
                <a:solidFill>
                  <a:schemeClr val="bg1"/>
                </a:solidFill>
              </a:rPr>
              <a:t>б) Друга арамија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7" name="Multiply 6"/>
          <p:cNvSpPr/>
          <p:nvPr/>
        </p:nvSpPr>
        <p:spPr>
          <a:xfrm>
            <a:off x="5724128" y="908720"/>
            <a:ext cx="360040" cy="432048"/>
          </a:xfrm>
          <a:prstGeom prst="mathMultiply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1700808"/>
            <a:ext cx="8820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b="1" dirty="0" smtClean="0">
                <a:solidFill>
                  <a:srgbClr val="FFFF00"/>
                </a:solidFill>
              </a:rPr>
              <a:t>6.Контранапад српске војске у Колубарској бици почео је :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2420888"/>
            <a:ext cx="8748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b="1" dirty="0" smtClean="0">
                <a:solidFill>
                  <a:schemeClr val="bg1"/>
                </a:solidFill>
              </a:rPr>
              <a:t>а) 02.12.јуришом </a:t>
            </a:r>
            <a:r>
              <a:rPr lang="sr-Cyrl-CS" sz="2400" b="1" dirty="0" smtClean="0">
                <a:solidFill>
                  <a:schemeClr val="bg1"/>
                </a:solidFill>
              </a:rPr>
              <a:t>П</a:t>
            </a:r>
            <a:r>
              <a:rPr lang="sr-Cyrl-RS" sz="2400" b="1" dirty="0" smtClean="0">
                <a:solidFill>
                  <a:schemeClr val="bg1"/>
                </a:solidFill>
              </a:rPr>
              <a:t>рве армије на Руднику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3140968"/>
            <a:ext cx="7812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b="1" dirty="0" smtClean="0">
                <a:solidFill>
                  <a:schemeClr val="bg1"/>
                </a:solidFill>
              </a:rPr>
              <a:t>б</a:t>
            </a:r>
            <a:r>
              <a:rPr lang="sr-Cyrl-RS" sz="2400" b="1" dirty="0" smtClean="0">
                <a:solidFill>
                  <a:schemeClr val="bg1"/>
                </a:solidFill>
              </a:rPr>
              <a:t>) 03.12. јуришом</a:t>
            </a:r>
            <a:r>
              <a:rPr lang="sr-Cyrl-CS" sz="2400" b="1" dirty="0" smtClean="0">
                <a:solidFill>
                  <a:schemeClr val="bg1"/>
                </a:solidFill>
              </a:rPr>
              <a:t> П</a:t>
            </a:r>
            <a:r>
              <a:rPr lang="sr-Cyrl-RS" sz="2400" b="1" dirty="0" smtClean="0">
                <a:solidFill>
                  <a:schemeClr val="bg1"/>
                </a:solidFill>
              </a:rPr>
              <a:t>рве армије на Сувобору и Рајцу 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2" name="Multiply 11"/>
          <p:cNvSpPr/>
          <p:nvPr/>
        </p:nvSpPr>
        <p:spPr>
          <a:xfrm>
            <a:off x="7092280" y="3212976"/>
            <a:ext cx="360040" cy="432048"/>
          </a:xfrm>
          <a:prstGeom prst="mathMultiply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0" y="3789040"/>
            <a:ext cx="7668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b="1" dirty="0" smtClean="0">
                <a:solidFill>
                  <a:srgbClr val="FFFF00"/>
                </a:solidFill>
              </a:rPr>
              <a:t>7.Колубарска битка је завршена :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4221088"/>
            <a:ext cx="79563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b="1" dirty="0" smtClean="0">
                <a:solidFill>
                  <a:schemeClr val="bg1"/>
                </a:solidFill>
              </a:rPr>
              <a:t>а) </a:t>
            </a:r>
            <a:r>
              <a:rPr lang="sr-Cyrl-RS" sz="2400" b="1" smtClean="0">
                <a:solidFill>
                  <a:schemeClr val="bg1"/>
                </a:solidFill>
              </a:rPr>
              <a:t>ослобођењем Лазаревца </a:t>
            </a:r>
            <a:r>
              <a:rPr lang="sr-Cyrl-RS" sz="2400" b="1" dirty="0" smtClean="0">
                <a:solidFill>
                  <a:schemeClr val="bg1"/>
                </a:solidFill>
              </a:rPr>
              <a:t>09.12.1914. </a:t>
            </a:r>
            <a:endParaRPr lang="en-US" sz="2400" b="1" dirty="0" smtClean="0">
              <a:solidFill>
                <a:schemeClr val="bg1"/>
              </a:solidFill>
            </a:endParaRPr>
          </a:p>
          <a:p>
            <a:endParaRPr lang="en-US" b="1" dirty="0" smtClean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4869160"/>
            <a:ext cx="5580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CS" b="1" dirty="0" smtClean="0">
                <a:solidFill>
                  <a:schemeClr val="bg1"/>
                </a:solidFill>
              </a:rPr>
              <a:t>б</a:t>
            </a:r>
            <a:r>
              <a:rPr lang="sr-Cyrl-RS" sz="2400" b="1" dirty="0" smtClean="0">
                <a:solidFill>
                  <a:schemeClr val="bg1"/>
                </a:solidFill>
              </a:rPr>
              <a:t>) ослобођењем Београда  15.12.1914. </a:t>
            </a:r>
            <a:endParaRPr lang="en-US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0" y="5373216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b="1" dirty="0" smtClean="0">
                <a:solidFill>
                  <a:srgbClr val="FFFF00"/>
                </a:solidFill>
              </a:rPr>
              <a:t>8.Чин војводе за Колубарску битку добио је генерал: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21" name="Multiply 20"/>
          <p:cNvSpPr/>
          <p:nvPr/>
        </p:nvSpPr>
        <p:spPr>
          <a:xfrm>
            <a:off x="5364088" y="4869160"/>
            <a:ext cx="360040" cy="504056"/>
          </a:xfrm>
          <a:prstGeom prst="mathMultiply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179512" y="6093296"/>
            <a:ext cx="2736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b="1" dirty="0" smtClean="0">
                <a:solidFill>
                  <a:schemeClr val="bg1"/>
                </a:solidFill>
              </a:rPr>
              <a:t>а) Радомир Путник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987824" y="6093296"/>
            <a:ext cx="288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b="1" dirty="0" smtClean="0">
                <a:solidFill>
                  <a:schemeClr val="bg1"/>
                </a:solidFill>
              </a:rPr>
              <a:t>б) Живојин Мишић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796136" y="6093296"/>
            <a:ext cx="2448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CS" sz="2400" b="1" dirty="0" smtClean="0">
                <a:solidFill>
                  <a:schemeClr val="bg1"/>
                </a:solidFill>
              </a:rPr>
              <a:t>в</a:t>
            </a:r>
            <a:r>
              <a:rPr lang="sr-Cyrl-RS" sz="2400" b="1" dirty="0" smtClean="0">
                <a:solidFill>
                  <a:schemeClr val="bg1"/>
                </a:solidFill>
              </a:rPr>
              <a:t>) Петар Бојовић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851920" y="6597352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3923928" y="6525344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8" name="Multiply 27"/>
          <p:cNvSpPr/>
          <p:nvPr/>
        </p:nvSpPr>
        <p:spPr>
          <a:xfrm>
            <a:off x="4139952" y="6425952"/>
            <a:ext cx="360040" cy="432048"/>
          </a:xfrm>
          <a:prstGeom prst="mathMultiply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7" grpId="0" animBg="1"/>
      <p:bldP spid="12" grpId="0" animBg="1"/>
      <p:bldP spid="13" grpId="0"/>
      <p:bldP spid="21" grpId="0" animBg="1"/>
      <p:bldP spid="22" grpId="0"/>
      <p:bldP spid="2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18760" y="2420888"/>
            <a:ext cx="470648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x-none" sz="4800" b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Ратна хроника 1915</a:t>
            </a:r>
            <a:r>
              <a:rPr lang="sr-Cyrl-RS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  <a:endParaRPr lang="en-US" sz="4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Desktop\Слике за презентације\522723_143137715816793_1110725219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143000"/>
            <a:ext cx="6912768" cy="523832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332656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400" b="1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Антанта и Централне силе врбују савезнике на рачун територија Србије.</a:t>
            </a:r>
            <a:endParaRPr lang="sr-Cyrl-RS" sz="2400" b="1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3999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endParaRPr lang="sr-Cyrl-RS" sz="2800" b="1" cap="none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x-none" sz="2800" b="1" cap="none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Србија </a:t>
            </a:r>
            <a:r>
              <a:rPr lang="x-none" sz="28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одбија</a:t>
            </a:r>
            <a:r>
              <a:rPr lang="sr-Latn-CS" sz="28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x-none" sz="28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немачку понуду мира.</a:t>
            </a:r>
            <a:endParaRPr lang="en-US" sz="28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" y="1268760"/>
            <a:ext cx="7020271" cy="550920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sr-Latn-RS" sz="32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r>
              <a:rPr lang="x-none" sz="3200" b="1" cap="none" spc="5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.10</a:t>
            </a:r>
            <a:r>
              <a:rPr lang="x-none" sz="32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1915.немачки фелдмаршал Аугуст фон Макензен предводи општи напад на Србију</a:t>
            </a:r>
            <a:r>
              <a:rPr lang="x-none" sz="32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 </a:t>
            </a:r>
            <a:r>
              <a:rPr lang="x-none" sz="32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Аустрије </a:t>
            </a:r>
            <a:r>
              <a:rPr lang="x-none" sz="32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 Босне </a:t>
            </a:r>
            <a:r>
              <a:rPr lang="x-none" sz="3200" b="1" cap="none" spc="5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Срема</a:t>
            </a:r>
            <a:r>
              <a:rPr lang="sr-Cyrl-RS" sz="32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(Београд)</a:t>
            </a:r>
            <a:r>
              <a:rPr lang="x-none" sz="3200" b="1" cap="none" spc="5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, </a:t>
            </a:r>
            <a:r>
              <a:rPr lang="x-none" sz="3200" b="1" cap="none" spc="5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Немац</a:t>
            </a:r>
            <a:r>
              <a:rPr lang="sr-Cyrl-RS" sz="32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r>
              <a:rPr lang="x-none" sz="3200" b="1" cap="none" spc="5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x-none" sz="32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 Баната , са главним ударом код Смедерева с  циљем уласка у долину Велике Мораве (срце Србије) што би нас приморало на </a:t>
            </a:r>
            <a:r>
              <a:rPr lang="x-none" sz="3200" b="1" cap="none" spc="5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предају.</a:t>
            </a:r>
            <a:r>
              <a:rPr lang="sr-Cyrl-RS" sz="32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sr-Cyrl-RS" sz="32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</a:t>
            </a:r>
            <a:r>
              <a:rPr lang="sr-Cyrl-RS" sz="32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x-none" sz="3200" b="1" spc="5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sr-Latn-RS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3/14</a:t>
            </a:r>
            <a:r>
              <a:rPr lang="x-none" sz="3200" b="1" spc="5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.10. </a:t>
            </a:r>
            <a:r>
              <a:rPr lang="x-none" sz="3200" b="1" spc="5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Бугар</a:t>
            </a:r>
            <a:r>
              <a:rPr lang="sr-Cyrl-RS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</a:t>
            </a:r>
            <a:r>
              <a:rPr lang="x-none" sz="3200" b="1" spc="5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r-Cyrl-RS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x-none" sz="3200" b="1" spc="5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напад са истока. </a:t>
            </a:r>
            <a:endParaRPr lang="en-US" sz="3200" b="1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x-none" sz="3200" b="1" cap="none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314" name="Picture 2" descr="http://upload.wikimedia.org/wikipedia/commons/thumb/d/d5/August_von_Mackensen_fieldmarshal.jpg/250px-August_von_Mackensen_fieldmarsh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27776" y="1412776"/>
            <a:ext cx="2016224" cy="2360687"/>
          </a:xfrm>
          <a:prstGeom prst="rect">
            <a:avLst/>
          </a:prstGeom>
          <a:noFill/>
        </p:spPr>
      </p:pic>
      <p:cxnSp>
        <p:nvCxnSpPr>
          <p:cNvPr id="8" name="Straight Arrow Connector 7"/>
          <p:cNvCxnSpPr/>
          <p:nvPr/>
        </p:nvCxnSpPr>
        <p:spPr>
          <a:xfrm>
            <a:off x="5940152" y="2132856"/>
            <a:ext cx="1440160" cy="0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content-vie1-1.xx.fbcdn.net/hphotos-xpl1/v/t1.0-9/11219673_644823672286728_1962789184351410410_n.jpg?oh=5eada0aac76e8a6d55ffad58c8a32d9d&amp;oe=56C8067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41376"/>
            <a:ext cx="9144000" cy="5616624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175432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Србија је нападачу могла да супротстави највише 300.000 војника уз то великим делом старије животне доби развучених на близу 1.000 километара </a:t>
            </a:r>
            <a:r>
              <a:rPr lang="ru-RU" dirty="0" smtClean="0">
                <a:hlinkClick r:id="rId3" tooltip="Фронт"/>
              </a:rPr>
              <a:t>фронта</a:t>
            </a:r>
            <a:r>
              <a:rPr lang="ru-RU" dirty="0" smtClean="0"/>
              <a:t> и растурених на разне стране како би зауставили нападе са севера, запада и истока. </a:t>
            </a:r>
            <a:r>
              <a:rPr lang="ru-RU" dirty="0" smtClean="0">
                <a:solidFill>
                  <a:schemeClr val="bg1"/>
                </a:solidFill>
              </a:rPr>
              <a:t>Српске главне снаге распоређене су : 1. армија према Босни, 2. армија према Бугарској, 3. армија према северу</a:t>
            </a:r>
            <a:r>
              <a:rPr lang="ru-RU" dirty="0" smtClean="0"/>
              <a:t>, главни град браниле су трупе Одбране Београда чији је командант био </a:t>
            </a:r>
            <a:r>
              <a:rPr lang="ru-RU" dirty="0" smtClean="0">
                <a:hlinkClick r:id="rId4" tooltip="Михаило Живковић"/>
              </a:rPr>
              <a:t>Михаило Живковић</a:t>
            </a:r>
            <a:r>
              <a:rPr lang="ru-RU" dirty="0" smtClean="0"/>
              <a:t>. Врховна команда налазила се у </a:t>
            </a:r>
            <a:r>
              <a:rPr lang="ru-RU" dirty="0" smtClean="0">
                <a:hlinkClick r:id="rId5" tooltip="Крагујевац"/>
              </a:rPr>
              <a:t>Крагујевцу</a:t>
            </a:r>
            <a:r>
              <a:rPr lang="ru-RU" dirty="0" smtClean="0"/>
              <a:t>.</a:t>
            </a:r>
            <a:endParaRPr lang="en-US" dirty="0"/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content-vie1-1.xx.fbcdn.net/hphotos-xtp1/v/t1.0-9/12036988_669686869828539_9074681405147660155_n.jpg?oh=7c1d88c5cb338886a755db012430b6fa&amp;oe=5699F75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7166"/>
            <a:ext cx="9144000" cy="540067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content-vie1-1.xx.fbcdn.net/hphotos-xap1/v/t1.0-9/12141509_674252336038659_46186876694550548_n.jpg?oh=c78392db9c3e95bd436e673ace5b2afe&amp;oe=568B800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88840"/>
            <a:ext cx="9144000" cy="472440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188640"/>
            <a:ext cx="9144000" cy="1323439"/>
          </a:xfrm>
          <a:prstGeom prst="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b="1" dirty="0" smtClean="0">
                <a:solidFill>
                  <a:schemeClr val="tx1"/>
                </a:solidFill>
              </a:rPr>
              <a:t>У току борби за одбрану Београда 6-7. октобра 1915. године, Аустрија је форсирала Дунав и искрцала се на делу обале који је држао 2. батаљон 10. кадровског пука којим је командовао мајор Драгутин Гавриловић.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399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x-none" sz="3200" b="1" cap="none" spc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ВК </a:t>
            </a:r>
            <a:r>
              <a:rPr lang="x-none" sz="32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наређује </a:t>
            </a:r>
            <a:r>
              <a:rPr lang="x-none" sz="32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повлачење </a:t>
            </a:r>
            <a:r>
              <a:rPr lang="x-none" sz="3200" b="1" cap="none" spc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долином Јужне </a:t>
            </a:r>
            <a:r>
              <a:rPr lang="x-none" sz="32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Мораве и Вардара у Солун.</a:t>
            </a:r>
          </a:p>
          <a:p>
            <a:r>
              <a:rPr lang="x-none" sz="32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endParaRPr lang="en-US" sz="32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1340768"/>
            <a:ext cx="9144000" cy="954107"/>
          </a:xfrm>
          <a:prstGeom prst="rect">
            <a:avLst/>
          </a:prstGeom>
          <a:solidFill>
            <a:srgbClr val="00B0F0"/>
          </a:solidFill>
        </p:spPr>
        <p:txBody>
          <a:bodyPr wrap="square" lIns="91440" tIns="45720" rIns="91440" bIns="45720">
            <a:spAutoFit/>
          </a:bodyPr>
          <a:lstStyle/>
          <a:p>
            <a:r>
              <a:rPr lang="x-none" sz="28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Бугари заузећем Скопља и Вардара спречавају улазак у долину  Вардара</a:t>
            </a:r>
            <a:r>
              <a:rPr lang="x-none" sz="28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sz="28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2780928"/>
            <a:ext cx="8991600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x-none" sz="2800" b="1" cap="none" spc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x-none" sz="28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Александар </a:t>
            </a:r>
            <a:r>
              <a:rPr lang="x-none" sz="2800" b="1" cap="none" spc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Карађорђевић- </a:t>
            </a:r>
            <a:r>
              <a:rPr lang="sr-Cyrl-RS" sz="28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Ј</a:t>
            </a:r>
            <a:r>
              <a:rPr lang="x-none" sz="2800" b="1" cap="none" spc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едини </a:t>
            </a:r>
            <a:r>
              <a:rPr lang="x-none" sz="28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спас </a:t>
            </a:r>
            <a:r>
              <a:rPr lang="x-none" sz="2800" b="1" cap="none" spc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: </a:t>
            </a:r>
            <a:r>
              <a:rPr lang="sr-Cyrl-RS" sz="28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Ј</a:t>
            </a:r>
            <a:r>
              <a:rPr lang="x-none" sz="2800" b="1" cap="none" spc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адранаска обала </a:t>
            </a:r>
            <a:r>
              <a:rPr lang="sr-Cyrl-RS" sz="28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</a:t>
            </a:r>
            <a:r>
              <a:rPr lang="x-none" sz="2800" b="1" cap="none" spc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x-none" sz="28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преко Црне Горе и северне Албаније </a:t>
            </a:r>
            <a:endParaRPr lang="en-US" sz="28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4005064"/>
            <a:ext cx="9144000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x-none" sz="3200" b="1" cap="none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Црногорска </a:t>
            </a:r>
            <a:r>
              <a:rPr lang="x-none" sz="32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војска на Божић и Бадњи дан 1916. задражава Аустријанце к</a:t>
            </a:r>
            <a:r>
              <a:rPr lang="sr-Latn-CS" sz="32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x-none" sz="32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 Мојковца </a:t>
            </a:r>
            <a:r>
              <a:rPr lang="x-none" sz="28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док се не повуче наша Прва армија </a:t>
            </a:r>
            <a:r>
              <a:rPr lang="x-none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Драч.</a:t>
            </a:r>
            <a:endParaRPr lang="en-US" sz="28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290" name="Picture 2" descr="http://www.montenegrina.net/images/istorija/austrougarske_trup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5013176"/>
            <a:ext cx="3456384" cy="184482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539552" y="6237312"/>
            <a:ext cx="48965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000" b="1" dirty="0" smtClean="0">
                <a:solidFill>
                  <a:schemeClr val="bg1"/>
                </a:solidFill>
              </a:rPr>
              <a:t>А-У војска у црногорским планинама 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4788024" y="6381328"/>
            <a:ext cx="576064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CS" sz="2400" b="1" dirty="0" smtClean="0">
                <a:solidFill>
                  <a:schemeClr val="bg1"/>
                </a:solidFill>
              </a:rPr>
              <a:t>Василија Вукотић - Хероина Великог рата</a:t>
            </a:r>
          </a:p>
          <a:p>
            <a:r>
              <a:rPr lang="sr-Cyrl-CS" sz="2400" b="1" dirty="0" smtClean="0">
                <a:solidFill>
                  <a:srgbClr val="FFFF00"/>
                </a:solidFill>
              </a:rPr>
              <a:t>Василија Вукотић ћерка сердара Јанка Вукотића</a:t>
            </a:r>
            <a:r>
              <a:rPr lang="sr-Cyrl-CS" sz="2400" b="1" dirty="0" smtClean="0">
                <a:solidFill>
                  <a:schemeClr val="bg1"/>
                </a:solidFill>
              </a:rPr>
              <a:t>, учествовала је у познатој бици на Мојковцу почетком јануара 1916. године када је војска Црне Горе херојски бранила одступницу српској војсци приликом повлачења у правцу Албаније. У тој бици била је једина жена. Иначе била је и ордонанс своме оцу. Преносила је војсци његове поруке и наређења, а оставила је и своја сећања на Мојковачку битку. </a:t>
            </a:r>
            <a:r>
              <a:rPr lang="sr-Cyrl-CS" sz="2400" b="1" dirty="0" smtClean="0">
                <a:solidFill>
                  <a:srgbClr val="FFFF00"/>
                </a:solidFill>
              </a:rPr>
              <a:t>Памти се њена порука - да није било Божића на Мојковцу, не би било Васкрса на Кајмакчалану</a:t>
            </a:r>
            <a:r>
              <a:rPr lang="sr-Cyrl-CS" sz="2400" b="1" dirty="0" smtClean="0">
                <a:solidFill>
                  <a:schemeClr val="bg1"/>
                </a:solidFill>
              </a:rPr>
              <a:t>.  </a:t>
            </a:r>
            <a:br>
              <a:rPr lang="sr-Cyrl-CS" sz="2400" b="1" dirty="0" smtClean="0">
                <a:solidFill>
                  <a:schemeClr val="bg1"/>
                </a:solidFill>
              </a:rPr>
            </a:br>
            <a:endParaRPr lang="sr-Cyrl-CS" sz="2400" b="1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hlinkClick r:id="rId2"/>
              </a:rPr>
              <a:t/>
            </a:r>
            <a:br>
              <a:rPr lang="en-US" dirty="0" smtClean="0">
                <a:hlinkClick r:id="rId2"/>
              </a:rPr>
            </a:br>
            <a:endParaRPr lang="en-US" dirty="0"/>
          </a:p>
        </p:txBody>
      </p:sp>
      <p:pic>
        <p:nvPicPr>
          <p:cNvPr id="1026" name="Picture 2" descr="https://m.ak.fbcdn.net/sphotos-b.ak/hphotos-ak-xap1/v/t1.0-9/1469772_537993016303128_3636770471218931522_n.jpg?oh=ddc5bcdadb25895dea22356125d8dfa4&amp;oe=54FF4153&amp;__gda__=1425916954_ed7e55ebe440ac801e6bb327f3d9612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429000"/>
            <a:ext cx="5220072" cy="28054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8" name="Picture 6" descr="http://i48.tinypic.com/29or3tw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5074" y="3500438"/>
            <a:ext cx="2132310" cy="2777509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6012160" y="6072206"/>
            <a:ext cx="2304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CS" sz="2000" b="1" dirty="0" smtClean="0">
                <a:solidFill>
                  <a:srgbClr val="FFFF00"/>
                </a:solidFill>
              </a:rPr>
              <a:t>Јанк</a:t>
            </a:r>
            <a:r>
              <a:rPr lang="sr-Latn-RS" sz="2000" b="1" dirty="0" smtClean="0">
                <a:solidFill>
                  <a:srgbClr val="FFFF00"/>
                </a:solidFill>
              </a:rPr>
              <a:t>o</a:t>
            </a:r>
            <a:r>
              <a:rPr lang="sr-Cyrl-CS" sz="2000" b="1" dirty="0" smtClean="0">
                <a:solidFill>
                  <a:srgbClr val="FFFF00"/>
                </a:solidFill>
              </a:rPr>
              <a:t> Вукотић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1403648" y="6021288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CS" b="1" dirty="0" smtClean="0">
                <a:solidFill>
                  <a:srgbClr val="FFFF00"/>
                </a:solidFill>
              </a:rPr>
              <a:t>Василија Вукотић</a:t>
            </a:r>
            <a:endParaRPr lang="en-US" dirty="0"/>
          </a:p>
        </p:txBody>
      </p:sp>
    </p:spTree>
  </p:cSld>
  <p:clrMapOvr>
    <a:masterClrMapping/>
  </p:clrMapOvr>
  <p:transition spd="slow">
    <p:wheel spokes="2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poreklo.rs/wp-content/uploads/2012/11/%D0%90%D0%BB%D0%B1%D0%B0%D0%BD%D1%81%D0%BA%D0%B0-%D0%B3%D0%BE%D0%BB%D0%B3%D0%BE%D1%82%D0%B0-%D0%BF%D0%BE%D0%B2%D0%BB%D0%B0%D1%87%D0%B5%D1%9A%D0%B5-%D1%81%D1%80%D0%BF%D1%81%D0%BA%D0%B5-%D0%BA%D0%BE%D0%BC%D0%B0%D0%BD%D0%B4%D0%B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404664"/>
            <a:ext cx="7562850" cy="56886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4932040" y="5229200"/>
            <a:ext cx="27363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x-none" sz="2400" b="1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Албанска </a:t>
            </a:r>
            <a:r>
              <a:rPr lang="sr-Cyrl-RS" sz="24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г</a:t>
            </a:r>
            <a:r>
              <a:rPr lang="x-none" sz="2400" b="1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олгота 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1691680" y="6093296"/>
            <a:ext cx="5616624" cy="707886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„Нико не зна шта су муке тешке </a:t>
            </a:r>
          </a:p>
          <a:p>
            <a:pPr algn="ctr"/>
            <a:r>
              <a:rPr lang="ru-RU" sz="2000" b="1" dirty="0" smtClean="0"/>
              <a:t>док не пређе Албанију пешке!” </a:t>
            </a:r>
            <a:endParaRPr lang="en-US" sz="2000" b="1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x-none" sz="3200" b="1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Голгота</a:t>
            </a:r>
            <a:r>
              <a:rPr lang="sr-Cyrl-RS" sz="32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Србије</a:t>
            </a:r>
            <a:r>
              <a:rPr lang="sr-Latn-RS" sz="32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(</a:t>
            </a:r>
            <a:r>
              <a:rPr lang="sr-Cyrl-RS" sz="32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Албанска Голгота)</a:t>
            </a:r>
            <a:r>
              <a:rPr lang="x-none" sz="3200" b="1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- страдање српске војске и цивила од глади и зиме у албанским планинама</a:t>
            </a:r>
            <a:r>
              <a:rPr lang="sr-Cyrl-RS" sz="3200" b="1" dirty="0" smtClean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.</a:t>
            </a:r>
            <a:endParaRPr lang="en-US" sz="3200" b="1" dirty="0">
              <a:ln w="11430"/>
              <a:solidFill>
                <a:schemeClr val="bg1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" name="Picture 4" descr="http://theremustbejustice.files.wordpress.com/2013/08/feljton_620x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44824"/>
            <a:ext cx="4499992" cy="2664296"/>
          </a:xfrm>
          <a:prstGeom prst="rect">
            <a:avLst/>
          </a:prstGeom>
          <a:noFill/>
        </p:spPr>
      </p:pic>
      <p:pic>
        <p:nvPicPr>
          <p:cNvPr id="4" name="Picture 2" descr="http://srbin.info/wp-content/uploads/2012/12/prelazak_albanije_lar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844824"/>
            <a:ext cx="4427984" cy="2664296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0" y="4653136"/>
            <a:ext cx="91440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x-none" sz="3200" b="1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</a:t>
            </a:r>
            <a:r>
              <a:rPr lang="sr-Latn-CS" sz="3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aje</a:t>
            </a:r>
            <a:r>
              <a:rPr lang="sr-Cyrl-RS" sz="3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</a:t>
            </a:r>
            <a:r>
              <a:rPr lang="x-none" sz="3200" b="1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децембр</a:t>
            </a:r>
            <a:r>
              <a:rPr lang="sr-Latn-CS" sz="3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x-none" sz="3200" b="1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почетком јануара пристижу ,,</a:t>
            </a:r>
            <a:r>
              <a:rPr lang="x-none" sz="3200" b="1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сенке у ритама</a:t>
            </a:r>
            <a:r>
              <a:rPr lang="x-none" sz="3200" b="1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 на </a:t>
            </a:r>
            <a:r>
              <a:rPr lang="sr-Cyrl-RS" sz="3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Ј</a:t>
            </a:r>
            <a:r>
              <a:rPr lang="x-none" sz="3200" b="1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адранску обалу</a:t>
            </a:r>
            <a:r>
              <a:rPr lang="sr-Cyrl-RS" sz="3200" b="1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код Драча</a:t>
            </a:r>
            <a:r>
              <a:rPr lang="x-none" sz="3200" b="1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али нема хране и </a:t>
            </a:r>
            <a:r>
              <a:rPr lang="sr-Cyrl-RS" sz="3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италијанских </a:t>
            </a:r>
            <a:r>
              <a:rPr lang="x-none" sz="3200" b="1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бродова ;</a:t>
            </a:r>
            <a:r>
              <a:rPr lang="sr-Cyrl-RS" sz="3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Још 250 км. марша до Валоне.</a:t>
            </a:r>
            <a:endParaRPr lang="en-US" sz="3200" dirty="0"/>
          </a:p>
        </p:txBody>
      </p:sp>
      <p:pic>
        <p:nvPicPr>
          <p:cNvPr id="35842" name="Picture 2" descr="http://i.imgur.com/cQBi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-2534072"/>
            <a:ext cx="5715000" cy="253407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966 0.06528 L 0.03403 0.5981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" y="2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600" y="2420888"/>
            <a:ext cx="70567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5400" b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Ратна хроника 1916</a:t>
            </a:r>
            <a:r>
              <a:rPr lang="sr-Cyrl-RS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.</a:t>
            </a:r>
            <a:endParaRPr lang="en-US" sz="5400" b="1" dirty="0" smtClean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  <a:p>
            <a:endParaRPr lang="en-US" sz="54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4653136"/>
            <a:ext cx="9144000" cy="147732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sr-Cyrl-C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Српска војска почетком Макензенове офанзиве бројала је 420.000 људи. По стизању на Косово, бројно стање спало је на око 300.000 (мање за око 120.000). Преко Албаније повукло се 220.000. У току повлачења преко Албаније српска војска је изгубила око 80.000 људи. Од почетка Макензенове офанзиве до завршетка повлачења кроз Албанију српска војска је изгубила око 200.000 људи.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0"/>
            <a:ext cx="8839199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x-none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После пада Ловћена, краљ Никола Петровић потписује капитулацију Црне Горе 25.</a:t>
            </a:r>
            <a:r>
              <a:rPr lang="sr-Latn-C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01</a:t>
            </a:r>
            <a:r>
              <a:rPr lang="x-none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.1916</a:t>
            </a:r>
            <a:r>
              <a:rPr lang="x-none" sz="2800" b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 </a:t>
            </a:r>
            <a:endParaRPr lang="x-none" sz="28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836712"/>
            <a:ext cx="9144000" cy="1569660"/>
          </a:xfrm>
          <a:prstGeom prst="rect">
            <a:avLst/>
          </a:prstGeom>
          <a:solidFill>
            <a:srgbClr val="92D050"/>
          </a:solidFill>
        </p:spPr>
        <p:txBody>
          <a:bodyPr wrap="square" lIns="91440" tIns="45720" rIns="91440" bIns="45720">
            <a:spAutoFit/>
          </a:bodyPr>
          <a:lstStyle/>
          <a:p>
            <a:r>
              <a:rPr lang="x-none" sz="2400" b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У фебруару француски бродови евакуишу </a:t>
            </a:r>
            <a:r>
              <a:rPr lang="x-none" sz="2400" b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српску војску</a:t>
            </a:r>
            <a:r>
              <a:rPr lang="sr-Latn-RS" sz="2400" b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sr-Cyrl-RS" sz="2400" b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из Валоне јер је Николај </a:t>
            </a:r>
            <a:r>
              <a:rPr lang="sr-Latn-RS" sz="2400" b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II</a:t>
            </a:r>
            <a:r>
              <a:rPr lang="sr-Cyrl-RS" sz="2400" b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претио да ће у супротном Русија иступити из рата;</a:t>
            </a:r>
            <a:r>
              <a:rPr lang="x-none" sz="2400" b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болесне</a:t>
            </a:r>
            <a:r>
              <a:rPr lang="sr-Cyrl-RS" sz="2400" b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x-none" sz="2400" b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на </a:t>
            </a:r>
            <a:r>
              <a:rPr lang="x-none" sz="2400" b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грчка острва </a:t>
            </a:r>
            <a:r>
              <a:rPr lang="x-none" sz="2400" b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Крф и Видо </a:t>
            </a:r>
            <a:r>
              <a:rPr lang="x-none" sz="2400" b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а покретне у </a:t>
            </a:r>
            <a:r>
              <a:rPr lang="x-none" sz="2400" b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Тунис </a:t>
            </a:r>
            <a:r>
              <a:rPr lang="sr-Cyrl-RS" sz="2400" b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(Бизерта) </a:t>
            </a:r>
            <a:r>
              <a:rPr lang="x-none" sz="2400" b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на </a:t>
            </a:r>
            <a:r>
              <a:rPr lang="x-none" sz="2400" b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опоравак</a:t>
            </a:r>
            <a:r>
              <a:rPr lang="x-none" sz="24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.</a:t>
            </a:r>
            <a:endParaRPr lang="en-US" sz="2400" b="0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2564905"/>
            <a:ext cx="9143999" cy="954107"/>
          </a:xfrm>
          <a:prstGeom prst="rect">
            <a:avLst/>
          </a:prstGeom>
          <a:solidFill>
            <a:srgbClr val="00B0F0"/>
          </a:solidFill>
        </p:spPr>
        <p:txBody>
          <a:bodyPr wrap="square" lIns="91440" tIns="45720" rIns="91440" bIns="45720">
            <a:spAutoFit/>
          </a:bodyPr>
          <a:lstStyle/>
          <a:p>
            <a:r>
              <a:rPr lang="x-none" sz="28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Видо</a:t>
            </a:r>
            <a:r>
              <a:rPr lang="x-none" sz="28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-,,</a:t>
            </a:r>
            <a:r>
              <a:rPr lang="x-none" sz="28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острво смрти </a:t>
            </a:r>
            <a:r>
              <a:rPr lang="x-none" sz="28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x-none" sz="2800" b="1" cap="none" spc="5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јер с</a:t>
            </a:r>
            <a:r>
              <a:rPr lang="sr-Cyrl-RS" sz="2800" b="1" cap="none" spc="5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</a:t>
            </a:r>
            <a:r>
              <a:rPr lang="x-none" sz="2800" b="1" cap="none" spc="5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x-none" sz="28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</a:t>
            </a:r>
            <a:r>
              <a:rPr lang="x-none" sz="2800" b="1" cap="none" spc="5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болници умира</a:t>
            </a:r>
            <a:r>
              <a:rPr lang="sr-Cyrl-RS" sz="28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</a:t>
            </a:r>
            <a:r>
              <a:rPr lang="x-none" sz="2800" b="1" cap="none" spc="5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српск</a:t>
            </a:r>
            <a:r>
              <a:rPr lang="sr-Cyrl-RS" sz="28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</a:t>
            </a:r>
            <a:r>
              <a:rPr lang="x-none" sz="2800" b="1" cap="none" spc="5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вој</a:t>
            </a:r>
            <a:r>
              <a:rPr lang="sr-Cyrl-RS" sz="28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ници</a:t>
            </a:r>
            <a:r>
              <a:rPr lang="x-none" sz="2800" b="1" cap="none" spc="5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x-none" sz="28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због исцрпљености и хране.</a:t>
            </a:r>
            <a:endParaRPr lang="en-US" sz="28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3573016"/>
            <a:ext cx="9144000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x-none" sz="28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Чедомир Поповић из Барзиловице-</a:t>
            </a:r>
            <a:r>
              <a:rPr lang="x-none" sz="28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,,</a:t>
            </a:r>
            <a:r>
              <a:rPr lang="x-none" sz="28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Костур са Вида</a:t>
            </a:r>
            <a:r>
              <a:rPr lang="x-none" sz="28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 </a:t>
            </a:r>
            <a:r>
              <a:rPr lang="x-none" sz="28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симбол страдања</a:t>
            </a:r>
            <a:r>
              <a:rPr lang="x-none" sz="28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sz="28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" y="4653136"/>
            <a:ext cx="571574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x-none" sz="32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Крф – </a:t>
            </a:r>
            <a:r>
              <a:rPr lang="x-none" sz="28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ратно седиште Србије-краљ, влада</a:t>
            </a:r>
            <a:r>
              <a:rPr lang="x-none" sz="2800" b="1" cap="none" spc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, скупштина</a:t>
            </a:r>
            <a:r>
              <a:rPr lang="sr-Cyrl-RS" sz="28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;</a:t>
            </a:r>
            <a:endParaRPr lang="en-US" sz="28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8600" y="6096000"/>
            <a:ext cx="8686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x-none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Аустријанци и Бугари поделили окупирану Србију </a:t>
            </a:r>
            <a:r>
              <a:rPr lang="x-none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Великом</a:t>
            </a:r>
            <a:r>
              <a:rPr lang="x-none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x-none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Моравом</a:t>
            </a:r>
            <a:r>
              <a:rPr lang="x-none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sz="24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2" descr="https://encrypted-tbn2.gstatic.com/images?q=tbn:ANd9GcR-LLe2ZkkMxM9Bt77X7f8_KJCAEj1eMxMVjve-RFy0J8q7jNV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04248" y="4005064"/>
            <a:ext cx="1584176" cy="2088232"/>
          </a:xfrm>
          <a:prstGeom prst="rect">
            <a:avLst/>
          </a:prstGeom>
          <a:noFill/>
        </p:spPr>
      </p:pic>
      <p:cxnSp>
        <p:nvCxnSpPr>
          <p:cNvPr id="12" name="Elbow Connector 11"/>
          <p:cNvCxnSpPr/>
          <p:nvPr/>
        </p:nvCxnSpPr>
        <p:spPr>
          <a:xfrm>
            <a:off x="5436096" y="4005064"/>
            <a:ext cx="1296144" cy="1152128"/>
          </a:xfrm>
          <a:prstGeom prst="bentConnector3">
            <a:avLst>
              <a:gd name="adj1" fmla="val 50000"/>
            </a:avLst>
          </a:prstGeom>
          <a:ln w="19050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1266" name="Picture 2" descr="http://stefangajic66.files.wordpress.com/2013/04/img_158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589240" y="836712"/>
            <a:ext cx="6589240" cy="4301208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37 0.01203 L 0.85034 0.0226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" y="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11760" y="6453336"/>
            <a:ext cx="39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b="1" dirty="0" smtClean="0"/>
              <a:t>Сахрана у Плавој гробници</a:t>
            </a:r>
            <a:endParaRPr lang="en-US" sz="2400" b="1" dirty="0"/>
          </a:p>
        </p:txBody>
      </p:sp>
      <p:pic>
        <p:nvPicPr>
          <p:cNvPr id="46084" name="Picture 4" descr="http://www.srpskaradnjakrf.com/images/S50C-313052511430_0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96752"/>
            <a:ext cx="8496944" cy="5311352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0" y="0"/>
            <a:ext cx="896448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200" b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Плава гробница</a:t>
            </a:r>
            <a:r>
              <a:rPr lang="x-none" sz="3200" b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x-none" sz="3200" b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Јонско море око Вида</a:t>
            </a:r>
            <a:r>
              <a:rPr lang="sr-Latn-RS" sz="3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r-Cyrl-RS" sz="3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Крфа</a:t>
            </a:r>
            <a:r>
              <a:rPr lang="x-none" sz="3200" b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, </a:t>
            </a:r>
          </a:p>
          <a:p>
            <a:r>
              <a:rPr lang="x-none" sz="3200" b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истоименој песми Милутина Бојића</a:t>
            </a:r>
            <a:r>
              <a:rPr lang="sr-Cyrl-RS" sz="3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sz="3200" b="1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707904" y="1196752"/>
            <a:ext cx="5184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b="1" dirty="0" smtClean="0"/>
              <a:t>Плава гробница, Драган Николић,</a:t>
            </a:r>
            <a:r>
              <a:rPr lang="sr-Latn-RS" b="1" dirty="0" smtClean="0"/>
              <a:t> Y</a:t>
            </a:r>
            <a:r>
              <a:rPr lang="en-US" b="1" dirty="0" smtClean="0"/>
              <a:t>o</a:t>
            </a:r>
            <a:r>
              <a:rPr lang="sr-Latn-RS" b="1" dirty="0" smtClean="0"/>
              <a:t>u Tube</a:t>
            </a:r>
            <a:endParaRPr lang="en-US" b="1" dirty="0" smtClean="0"/>
          </a:p>
          <a:p>
            <a:endParaRPr lang="en-US" dirty="0"/>
          </a:p>
        </p:txBody>
      </p:sp>
    </p:spTree>
  </p:cSld>
  <p:clrMapOvr>
    <a:masterClrMapping/>
  </p:clrMapOvr>
  <p:transition spd="slow">
    <p:checker dir="vert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may contain: one or more people, people standing, sky, ocean, tree and outdoo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980728"/>
            <a:ext cx="5934075" cy="3514726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259632" y="4797152"/>
            <a:ext cx="6120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Март 1916. године,Српска војска на острву Крф,у даљини је острво Видо,између Плава гробница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260648"/>
            <a:ext cx="8991600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sr-Cyrl-RS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Српска</a:t>
            </a:r>
            <a:r>
              <a:rPr lang="sr-Cyrl-RS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x-none" sz="3200" b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војска </a:t>
            </a:r>
            <a:r>
              <a:rPr lang="x-none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се за два месеца опоравила </a:t>
            </a:r>
            <a:r>
              <a:rPr lang="x-none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што се назива </a:t>
            </a:r>
            <a:r>
              <a:rPr lang="x-none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,,Васкрс Српске војске” </a:t>
            </a:r>
            <a:r>
              <a:rPr lang="x-none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 већ </a:t>
            </a:r>
            <a:r>
              <a:rPr lang="x-none" sz="3200" b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 ју</a:t>
            </a:r>
            <a:r>
              <a:rPr lang="sr-Cyrl-RS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</a:t>
            </a:r>
            <a:r>
              <a:rPr lang="x-none" sz="3200" b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  </a:t>
            </a:r>
            <a:r>
              <a:rPr lang="x-none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заузела своје </a:t>
            </a:r>
            <a:r>
              <a:rPr lang="x-none" sz="3200" b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положаје од </a:t>
            </a:r>
            <a:r>
              <a:rPr lang="x-none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Кожуфа</a:t>
            </a:r>
            <a:r>
              <a:rPr lang="x-none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до </a:t>
            </a:r>
            <a:r>
              <a:rPr lang="x-none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Флорине</a:t>
            </a:r>
            <a:r>
              <a:rPr lang="x-none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x-none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као</a:t>
            </a:r>
            <a:r>
              <a:rPr lang="x-none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x-none" sz="3200" b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ударни део</a:t>
            </a:r>
            <a:r>
              <a:rPr lang="x-none" sz="3200" b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x-none" sz="3200" b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 Солунском фронту</a:t>
            </a:r>
            <a:r>
              <a:rPr lang="x-none" sz="3200" b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x-none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главнина Французи </a:t>
            </a:r>
            <a:r>
              <a:rPr lang="x-none" sz="3200" b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 Енглези</a:t>
            </a:r>
            <a:r>
              <a:rPr lang="sr-Cyrl-R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,мањина Италијани и Руси.</a:t>
            </a:r>
            <a:endParaRPr lang="en-US" sz="32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3501008"/>
            <a:ext cx="8991600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sr-Cyrl-RS" sz="28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 септембру</a:t>
            </a:r>
            <a:r>
              <a:rPr lang="x-none" sz="2800" b="1" cap="none" spc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x-none" sz="28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је кренула у напад </a:t>
            </a:r>
            <a:r>
              <a:rPr lang="x-none" sz="2800" b="1" cap="none" spc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 Бугаре</a:t>
            </a:r>
            <a:r>
              <a:rPr lang="sr-Latn-RS" sz="28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x-none" sz="2800" b="1" cap="none" spc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</a:t>
            </a:r>
            <a:r>
              <a:rPr lang="sr-Cyrl-RS" sz="28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освојила Горничево,</a:t>
            </a:r>
            <a:r>
              <a:rPr lang="x-none" sz="2800" b="1" cap="none" spc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x-none" sz="28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Дринска дивизија је после двонедељних борби прса у </a:t>
            </a:r>
            <a:r>
              <a:rPr lang="x-none" sz="2800" b="1" cap="none" spc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прса </a:t>
            </a:r>
            <a:r>
              <a:rPr lang="x-none" sz="2800" b="1" cap="none" spc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освојила </a:t>
            </a:r>
            <a:r>
              <a:rPr lang="x-none" sz="28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Кајмакчалан</a:t>
            </a:r>
            <a:r>
              <a:rPr lang="x-none" sz="28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x-none" sz="28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(1.10.)-</a:t>
            </a:r>
            <a:r>
              <a:rPr lang="x-none" sz="28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врх планине </a:t>
            </a:r>
            <a:r>
              <a:rPr lang="x-none" sz="28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Ниџе</a:t>
            </a:r>
            <a:r>
              <a:rPr lang="x-none" sz="28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чиме се </a:t>
            </a:r>
            <a:r>
              <a:rPr lang="x-none" sz="28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вратила на тло отаџбине</a:t>
            </a:r>
            <a:r>
              <a:rPr lang="x-none" sz="28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x-none" sz="2800" b="1" cap="none" spc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 </a:t>
            </a:r>
            <a:r>
              <a:rPr lang="sr-Cyrl-RS" sz="2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са Русима</a:t>
            </a:r>
            <a:r>
              <a:rPr lang="sr-Cyrl-RS" sz="28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улазе у</a:t>
            </a:r>
            <a:r>
              <a:rPr lang="x-none" sz="2800" b="1" cap="none" spc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Битољ</a:t>
            </a:r>
            <a:r>
              <a:rPr lang="sr-Cyrl-RS" sz="28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(19.11.).</a:t>
            </a:r>
            <a:endParaRPr lang="en-US" sz="28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" y="5805264"/>
            <a:ext cx="9144000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x-none" sz="28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Бугари се укопавају у ровове северно од Битоља-позициони рат</a:t>
            </a:r>
            <a:r>
              <a:rPr lang="x-none" sz="28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. </a:t>
            </a:r>
            <a:endParaRPr lang="en-US" sz="28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FFFF00"/>
              </a:solidFill>
            </a:endParaRPr>
          </a:p>
        </p:txBody>
      </p:sp>
      <p:pic>
        <p:nvPicPr>
          <p:cNvPr id="4098" name="Picture 2" descr="http://www.magacin.org/wp-content/uploads/2014/09/Bulgarian-Troops-assault-Kajmakcalan-1916-550x3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48464" y="2996952"/>
            <a:ext cx="4896544" cy="295232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9684568" y="2996952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b="1" dirty="0" smtClean="0">
                <a:solidFill>
                  <a:schemeClr val="bg1"/>
                </a:solidFill>
              </a:rPr>
              <a:t>Бугари беже са Кајмакчалана 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9218" name="Picture 2" descr="http://www.vreme.com/g/images/1139699_29-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714875" y="0"/>
            <a:ext cx="4714875" cy="311467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285 -3.7037E-6 L -0.60625 -0.0050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" y="-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48229 -0.0104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1" y="-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33333E-6 L 0.66337 -0.0210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2" y="-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504" y="188640"/>
            <a:ext cx="8784976" cy="169277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x-none" sz="3600" b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Врховни кома</a:t>
            </a:r>
            <a:r>
              <a:rPr lang="sr-Cyrl-RS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н</a:t>
            </a:r>
            <a:r>
              <a:rPr lang="x-none" sz="3600" b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дант црногорске војске </a:t>
            </a:r>
            <a:r>
              <a:rPr lang="sr-Cyrl-RS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:</a:t>
            </a:r>
          </a:p>
          <a:p>
            <a:r>
              <a:rPr lang="x-none" sz="3200" b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краљ </a:t>
            </a:r>
            <a:r>
              <a:rPr lang="x-none" sz="3600" b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Никола Петровић</a:t>
            </a:r>
            <a:r>
              <a:rPr lang="x-none" sz="3200" b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-око </a:t>
            </a:r>
            <a:r>
              <a:rPr lang="sr-Cyrl-RS" sz="32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4</a:t>
            </a:r>
            <a:r>
              <a:rPr lang="x-none" sz="3200" b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5 000 војника</a:t>
            </a:r>
          </a:p>
          <a:p>
            <a:r>
              <a:rPr lang="x-none" sz="3200" b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Начелник штаба ВК- </a:t>
            </a:r>
            <a:r>
              <a:rPr lang="sr-Cyrl-RS" sz="32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сердар Јанко Вукотић</a:t>
            </a:r>
            <a:r>
              <a:rPr lang="x-none" sz="3200" b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endParaRPr lang="sr-Cyrl-RS" sz="3200" b="1" dirty="0" smtClean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1844824"/>
            <a:ext cx="5184576" cy="501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0" y="2780928"/>
            <a:ext cx="197971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CS" sz="2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К</a:t>
            </a:r>
            <a:r>
              <a:rPr lang="sr-Cyrl-RS" sz="2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ординатор</a:t>
            </a:r>
            <a:endParaRPr lang="sr-Latn-RS" sz="2600" b="1" dirty="0" smtClean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  <a:p>
            <a:r>
              <a:rPr lang="sr-Cyrl-RS" sz="2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српске и  црногорске војске</a:t>
            </a:r>
          </a:p>
          <a:p>
            <a:r>
              <a:rPr lang="sr-Cyrl-RS" sz="2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генерал </a:t>
            </a:r>
            <a:r>
              <a:rPr lang="x-none" sz="2600" b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Радивоје Јанковић</a:t>
            </a:r>
            <a:endParaRPr lang="en-US" sz="2600" b="1" dirty="0" smtClean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  <a:p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>
    <p:wheel spokes="2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content-vie1-1.xx.fbcdn.net/hphotos-xfp1/v/t1.0-9/12027_671942892908139_1043180155639232573_n.jpg?oh=138555c0d68097f85ad87e29c222dfaf&amp;oe=57052FA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88640"/>
            <a:ext cx="8064896" cy="552527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39552" y="5949280"/>
            <a:ext cx="799288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Срби на солунском фронту септембар 1916. године, фотограф Ариел Варгес. 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17665" y="3244334"/>
            <a:ext cx="590867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x-none" sz="4800" b="1" spc="5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Ратна хроника 1917</a:t>
            </a:r>
            <a:r>
              <a:rPr lang="sr-Cyrl-RS" sz="4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.</a:t>
            </a:r>
            <a:endParaRPr lang="en-US" sz="48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1520" y="0"/>
            <a:ext cx="889248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600" b="1" smtClean="0">
                <a:ln/>
                <a:solidFill>
                  <a:srgbClr val="FFFF00"/>
                </a:solidFill>
              </a:rPr>
              <a:t>Топлички устанак- једини у окупираној Европи, </a:t>
            </a:r>
            <a:r>
              <a:rPr lang="x-none" sz="3600" b="1" smtClean="0">
                <a:ln/>
                <a:solidFill>
                  <a:schemeClr val="bg1"/>
                </a:solidFill>
              </a:rPr>
              <a:t>избија у</a:t>
            </a:r>
            <a:r>
              <a:rPr lang="x-none" sz="3600" b="1" smtClean="0">
                <a:ln/>
                <a:solidFill>
                  <a:schemeClr val="accent3"/>
                </a:solidFill>
              </a:rPr>
              <a:t> </a:t>
            </a:r>
            <a:r>
              <a:rPr lang="x-none" sz="3600" b="1" smtClean="0">
                <a:ln/>
                <a:solidFill>
                  <a:srgbClr val="FFFF00"/>
                </a:solidFill>
              </a:rPr>
              <a:t>пролеће 1917.</a:t>
            </a:r>
            <a:r>
              <a:rPr lang="x-none" sz="3600" b="1" smtClean="0">
                <a:ln/>
                <a:solidFill>
                  <a:schemeClr val="accent3"/>
                </a:solidFill>
              </a:rPr>
              <a:t> </a:t>
            </a:r>
            <a:r>
              <a:rPr lang="x-none" sz="3600" b="1" smtClean="0">
                <a:ln/>
                <a:solidFill>
                  <a:schemeClr val="bg1"/>
                </a:solidFill>
              </a:rPr>
              <a:t>у</a:t>
            </a:r>
            <a:r>
              <a:rPr lang="x-none" sz="3600" b="1" smtClean="0">
                <a:ln/>
                <a:solidFill>
                  <a:schemeClr val="accent3"/>
                </a:solidFill>
              </a:rPr>
              <a:t> </a:t>
            </a:r>
            <a:r>
              <a:rPr lang="x-none" sz="3600" b="1" smtClean="0">
                <a:ln/>
                <a:solidFill>
                  <a:srgbClr val="FFFF00"/>
                </a:solidFill>
              </a:rPr>
              <a:t>Куршумлији</a:t>
            </a:r>
            <a:r>
              <a:rPr lang="sr-Cyrl-RS" sz="3600" b="1" dirty="0" smtClean="0">
                <a:ln/>
                <a:solidFill>
                  <a:srgbClr val="FFFF00"/>
                </a:solidFill>
              </a:rPr>
              <a:t> </a:t>
            </a:r>
            <a:r>
              <a:rPr lang="x-none" sz="3600" b="1" smtClean="0">
                <a:ln/>
                <a:solidFill>
                  <a:schemeClr val="bg1"/>
                </a:solidFill>
              </a:rPr>
              <a:t>-</a:t>
            </a:r>
            <a:r>
              <a:rPr lang="sr-Cyrl-RS" sz="3600" b="1" dirty="0" smtClean="0">
                <a:ln/>
                <a:solidFill>
                  <a:schemeClr val="bg1"/>
                </a:solidFill>
              </a:rPr>
              <a:t> </a:t>
            </a:r>
            <a:r>
              <a:rPr lang="x-none" sz="3600" b="1" smtClean="0">
                <a:ln/>
                <a:solidFill>
                  <a:srgbClr val="FFFF00"/>
                </a:solidFill>
              </a:rPr>
              <a:t>због мобилисања Срба у Бугарску војску.Вође:Коста Војиновић Косовац и Коста Миловановић Пећанац</a:t>
            </a:r>
            <a:r>
              <a:rPr lang="x-none" sz="3600" b="1" smtClean="0">
                <a:ln/>
                <a:solidFill>
                  <a:schemeClr val="bg1"/>
                </a:solidFill>
              </a:rPr>
              <a:t>.</a:t>
            </a:r>
            <a:endParaRPr lang="sr-Cyrl-RS" sz="3600" b="1" dirty="0" smtClean="0">
              <a:ln/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23528" y="5517232"/>
            <a:ext cx="84249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800" dirty="0" smtClean="0">
                <a:solidFill>
                  <a:schemeClr val="bg1"/>
                </a:solidFill>
              </a:rPr>
              <a:t>Одложен пробој Солунског фронта за 1918. због невоља Антанте.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504" y="4941168"/>
            <a:ext cx="84969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400" b="1" smtClean="0">
                <a:ln/>
              </a:rPr>
              <a:t>Брзо угушен</a:t>
            </a:r>
            <a:r>
              <a:rPr lang="sr-Cyrl-RS" sz="2400" b="1" dirty="0" smtClean="0">
                <a:ln/>
              </a:rPr>
              <a:t> удруженим акцијама А-У и Бугара.</a:t>
            </a:r>
            <a:endParaRPr lang="en-US" sz="2400" b="1" dirty="0" smtClean="0">
              <a:ln/>
            </a:endParaRPr>
          </a:p>
          <a:p>
            <a:endParaRPr lang="en-US" dirty="0"/>
          </a:p>
        </p:txBody>
      </p:sp>
      <p:pic>
        <p:nvPicPr>
          <p:cNvPr id="7170" name="Picture 2" descr="http://www.antikvarne-knjige.com/knjige/images/products_thumbs/8948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2924944"/>
            <a:ext cx="1656184" cy="2095501"/>
          </a:xfrm>
          <a:prstGeom prst="rect">
            <a:avLst/>
          </a:prstGeom>
          <a:noFill/>
        </p:spPr>
      </p:pic>
      <p:pic>
        <p:nvPicPr>
          <p:cNvPr id="7174" name="Picture 6" descr="http://upload.wikimedia.org/wikipedia/commons/thumb/3/32/Kosta_Pekyanets1916.JPG/250px-Kosta_Pekyanets19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2852936"/>
            <a:ext cx="2381250" cy="2133601"/>
          </a:xfrm>
          <a:prstGeom prst="rect">
            <a:avLst/>
          </a:prstGeom>
          <a:noFill/>
        </p:spPr>
      </p:pic>
      <p:cxnSp>
        <p:nvCxnSpPr>
          <p:cNvPr id="15" name="Straight Arrow Connector 14"/>
          <p:cNvCxnSpPr/>
          <p:nvPr/>
        </p:nvCxnSpPr>
        <p:spPr>
          <a:xfrm>
            <a:off x="4572000" y="2708920"/>
            <a:ext cx="792088" cy="936104"/>
          </a:xfrm>
          <a:prstGeom prst="straightConnector1">
            <a:avLst/>
          </a:prstGeom>
          <a:ln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content-vie.xx.fbcdn.net/hphotos-xpf1/v/t1.0-9/10995362_1045256128823736_7252123454244630134_n.jpg?oh=73d198e571dc2b9258da11f802302294&amp;oe=554FA5D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88640"/>
            <a:ext cx="7620000" cy="5324475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827584" y="5589240"/>
            <a:ext cx="7560840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400" b="1" dirty="0" smtClean="0"/>
              <a:t>Регент Александар Карађорђевић и генерал Луј Франше Д' Епере у пратњи војводе Живојина Мишића и генерала Петра Бојовића на Солунском фронту 1918.</a:t>
            </a:r>
            <a:endParaRPr lang="en-US" sz="2400" b="1" dirty="0"/>
          </a:p>
        </p:txBody>
      </p:sp>
    </p:spTree>
  </p:cSld>
  <p:clrMapOvr>
    <a:masterClrMapping/>
  </p:clrMapOvr>
  <p:transition spd="med">
    <p:checker dir="vert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55776" y="1772816"/>
            <a:ext cx="314464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x-none" sz="6000" b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Ратна хроника 1918:</a:t>
            </a:r>
            <a:endParaRPr lang="en-US" sz="6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4800" y="2636912"/>
            <a:ext cx="845819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x-none" sz="36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Пробој Солунског фронта</a:t>
            </a:r>
            <a:endParaRPr lang="en-US" sz="36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3284984"/>
            <a:ext cx="9144000" cy="35394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x-none" sz="28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Артиљериска припрема за пробој Солунског фронта је почела 14.09.паљбом из 600 француских хаубица. Пробој је </a:t>
            </a:r>
            <a:r>
              <a:rPr lang="x-none" sz="28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извршен </a:t>
            </a:r>
            <a:r>
              <a:rPr lang="x-none" sz="2800" b="1" cap="none" spc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15.09</a:t>
            </a:r>
            <a:r>
              <a:rPr lang="x-none" sz="2800" b="1" cap="none" spc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  <a:r>
              <a:rPr lang="sr-Cyrl-RS" sz="28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код Доброг поља </a:t>
            </a:r>
            <a:r>
              <a:rPr lang="x-none" sz="28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 линији Ђевђелија-Битољ</a:t>
            </a:r>
            <a:r>
              <a:rPr lang="x-none" sz="28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под </a:t>
            </a:r>
            <a:r>
              <a:rPr lang="x-none" sz="28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командом генерала</a:t>
            </a:r>
            <a:r>
              <a:rPr lang="x-none" sz="28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x-none" sz="2800" b="1" cap="none" spc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Франша Д</a:t>
            </a:r>
            <a:r>
              <a:rPr lang="sr-Cyrl-RS" sz="28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’</a:t>
            </a:r>
            <a:r>
              <a:rPr lang="x-none" sz="2800" b="1" cap="none" spc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x-none" sz="28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Епереа јуришом Прве армије Петра Бојовића</a:t>
            </a:r>
            <a:r>
              <a:rPr lang="x-none" sz="28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, и </a:t>
            </a:r>
            <a:r>
              <a:rPr lang="x-none" sz="28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Друге армије Степе </a:t>
            </a:r>
            <a:r>
              <a:rPr lang="x-none" sz="2800" b="0" cap="none" spc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Степановића </a:t>
            </a:r>
            <a:r>
              <a:rPr lang="x-none" sz="2800" b="0" cap="none" spc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 </a:t>
            </a:r>
            <a:r>
              <a:rPr lang="x-none" sz="28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којом наступа француска коњица и </a:t>
            </a:r>
            <a:r>
              <a:rPr lang="x-none" sz="2800" b="0" cap="none" spc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енглеска </a:t>
            </a:r>
            <a:r>
              <a:rPr lang="sr-Cyrl-RS" sz="2800" b="0" cap="none" spc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 грчка </a:t>
            </a:r>
            <a:r>
              <a:rPr lang="x-none" sz="2800" b="0" cap="none" spc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пешадија</a:t>
            </a:r>
            <a:r>
              <a:rPr lang="x-none" sz="28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</a:p>
          <a:p>
            <a:r>
              <a:rPr lang="x-none" sz="2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</a:rPr>
              <a:t>Највеће борбе за Ветерник.</a:t>
            </a:r>
            <a:endParaRPr lang="en-US" sz="28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7170" name="Picture 2" descr="http://upload.wikimedia.org/wikipedia/sr/3/37/ProbojMap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404664"/>
            <a:ext cx="6743700" cy="2200275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User\Desktop\mapa oslobođenja srbije za 45 dan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647700"/>
            <a:ext cx="5256584" cy="587764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123728" y="188640"/>
            <a:ext cx="5184576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sr-Cyrl-RS" b="1" dirty="0" smtClean="0"/>
              <a:t>Пробој Солунског фронта и ослобођење Србије</a:t>
            </a:r>
            <a:endParaRPr lang="en-US" b="1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m.ak.fbcdn.net/sphotos-d.ak/hphotos-ak-xap1/v/t1.0-9/11210462_1097048250311190_7130985813135113810_n.jpg?oh=fb37d6db79e10e51255e74c86cec4f02&amp;oe=55D632AE&amp;__gda__=1440007831_9b913ad244b309645f78a636f0ad3ee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476672"/>
            <a:ext cx="6238875" cy="44958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187624" y="5229200"/>
            <a:ext cx="6192688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r-Cyrl-CS" b="1" dirty="0" smtClean="0"/>
              <a:t>Француски генерал Франш</a:t>
            </a:r>
            <a:r>
              <a:rPr lang="sr-Latn-RS" b="1" dirty="0" smtClean="0"/>
              <a:t> </a:t>
            </a:r>
            <a:r>
              <a:rPr lang="sr-Cyrl-CS" b="1" dirty="0" smtClean="0"/>
              <a:t> Д' Епере, регент </a:t>
            </a:r>
            <a:r>
              <a:rPr lang="sr-Cyrl-CS" b="1" u="sng" dirty="0" smtClean="0">
                <a:hlinkClick r:id="rId3"/>
              </a:rPr>
              <a:t>Александар </a:t>
            </a:r>
            <a:r>
              <a:rPr lang="sr-Cyrl-CS" b="1" dirty="0" smtClean="0">
                <a:hlinkClick r:id="rId3"/>
              </a:rPr>
              <a:t>Карађорђевић</a:t>
            </a:r>
            <a:r>
              <a:rPr lang="sr-Cyrl-CS" b="1" dirty="0" smtClean="0"/>
              <a:t>, војвода Степа Степановић и војвода Живојин Мишић посматрају пробој Солунског фронта </a:t>
            </a:r>
            <a:endParaRPr lang="sr-Latn-RS" b="1" dirty="0" smtClean="0"/>
          </a:p>
          <a:p>
            <a:pPr algn="ctr"/>
            <a:r>
              <a:rPr lang="sr-Cyrl-CS" b="1" dirty="0" smtClean="0"/>
              <a:t>15. септембра 1918. 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32656"/>
            <a:ext cx="9144000" cy="2000548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x-none" sz="2800" b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Прва армија је за 4</a:t>
            </a:r>
            <a:r>
              <a:rPr lang="sr-Latn-RS" sz="2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6</a:t>
            </a:r>
            <a:r>
              <a:rPr lang="x-none" sz="2800" b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дана ослободила Србију</a:t>
            </a:r>
            <a:r>
              <a:rPr lang="sr-Cyrl-RS" sz="2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и Београд</a:t>
            </a:r>
            <a:r>
              <a:rPr lang="x-none" sz="2000" b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,</a:t>
            </a:r>
            <a:r>
              <a:rPr lang="ru-RU" sz="2000" dirty="0" smtClean="0"/>
              <a:t> </a:t>
            </a:r>
            <a:r>
              <a:rPr lang="ru-RU" sz="2000" b="1" dirty="0" smtClean="0">
                <a:solidFill>
                  <a:schemeClr val="bg1"/>
                </a:solidFill>
              </a:rPr>
              <a:t>после 800 киломeтара прeђeног пута од Доброг поља до Бeограда, у прeподнeвним часовима </a:t>
            </a:r>
            <a:r>
              <a:rPr lang="ru-RU" sz="2000" b="1" dirty="0" smtClean="0">
                <a:solidFill>
                  <a:srgbClr val="FFFF00"/>
                </a:solidFill>
              </a:rPr>
              <a:t>01.11.</a:t>
            </a:r>
            <a:r>
              <a:rPr lang="ru-RU" sz="2000" b="1" dirty="0" smtClean="0">
                <a:solidFill>
                  <a:schemeClr val="bg1"/>
                </a:solidFill>
              </a:rPr>
              <a:t> гeнeрал Пeтар Бојовић са </a:t>
            </a:r>
            <a:r>
              <a:rPr lang="ru-RU" sz="2400" b="1" dirty="0" smtClean="0">
                <a:solidFill>
                  <a:schemeClr val="bg1"/>
                </a:solidFill>
              </a:rPr>
              <a:t>трупама ушао у град</a:t>
            </a:r>
            <a:r>
              <a:rPr lang="ru-RU" sz="2400" b="1" dirty="0" smtClean="0"/>
              <a:t>.</a:t>
            </a:r>
            <a:r>
              <a:rPr lang="x-none" sz="2400" b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x-none" sz="2400" b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За овај подвиг </a:t>
            </a:r>
            <a:r>
              <a:rPr lang="x-none" sz="2400" b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и за допринос пробоју Солунског фронта </a:t>
            </a:r>
            <a:r>
              <a:rPr lang="x-none" sz="2800" b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Петар Бојовић добија чин војводе</a:t>
            </a:r>
            <a:r>
              <a:rPr lang="sr-Cyrl-RS" sz="2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.</a:t>
            </a:r>
            <a:r>
              <a:rPr lang="x-none" sz="2000" b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endParaRPr lang="en-US" sz="20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3" name="Picture 6" descr="https://encrypted-tbn2.gstatic.com/images?q=tbn:ANd9GcSoGc03prLbr5Ar3ZafAlmQUVsfW7F7-iO23WCzOoMrj8RzB2922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280" y="3573016"/>
            <a:ext cx="1771650" cy="258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https://fbcdn-sphotos-c-a.akamaihd.net/hphotos-ak-xpa1/v/t1.0-9/10636135_837628632934859_8969713636678321830_n.jpg?oh=b3fff4b3a865010ae3a51f1a0308e617&amp;oe=54F73A40&amp;__gda__=1425429752_c3fc162d1f80a4ea2913a67582b1c29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571030"/>
            <a:ext cx="6300192" cy="428697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0" y="6525344"/>
            <a:ext cx="6300192" cy="3326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6525344"/>
            <a:ext cx="637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b="1" dirty="0" smtClean="0">
                <a:solidFill>
                  <a:schemeClr val="bg1"/>
                </a:solidFill>
              </a:rPr>
              <a:t>Прва армија улази у Београд</a:t>
            </a:r>
            <a:r>
              <a:rPr lang="sr-Cyrl-RS" dirty="0" smtClean="0">
                <a:solidFill>
                  <a:schemeClr val="bg1"/>
                </a:solidFill>
              </a:rPr>
              <a:t>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64288" y="6237312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CS" b="1" dirty="0" smtClean="0">
                <a:solidFill>
                  <a:schemeClr val="bg1"/>
                </a:solidFill>
              </a:rPr>
              <a:t>Петар Бојовић</a:t>
            </a:r>
            <a:endParaRPr lang="en-US" b="1" dirty="0" smtClean="0">
              <a:solidFill>
                <a:schemeClr val="bg1"/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content-vie1-1.xx.fbcdn.net/hphotos-xat1/v/t1.0-9/1384348_703132343122527_5377322574890784565_n.jpg?oh=21924936ebb269a5c9272c9c69b2047e&amp;oe=5795F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851920" cy="3212976"/>
          </a:xfrm>
          <a:prstGeom prst="rect">
            <a:avLst/>
          </a:prstGeom>
          <a:noFill/>
        </p:spPr>
      </p:pic>
      <p:pic>
        <p:nvPicPr>
          <p:cNvPr id="1028" name="Picture 4" descr="https://scontent-vie1-1.xx.fbcdn.net/hphotos-xpl1/v/t1.0-9/10363924_703132316455863_8164949922768757425_n.jpg?oh=e8a74283eb3abb00af5a84e7715ab43a&amp;oe=574C4D9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40968"/>
            <a:ext cx="9144000" cy="3717032"/>
          </a:xfrm>
          <a:prstGeom prst="rect">
            <a:avLst/>
          </a:prstGeom>
          <a:noFill/>
        </p:spPr>
      </p:pic>
      <p:pic>
        <p:nvPicPr>
          <p:cNvPr id="1030" name="Picture 6" descr="https://scontent-vie1-1.xx.fbcdn.net/hphotos-xat1/v/t1.0-9/415_703132353122526_110289446561274880_n.jpg?oh=ab3334d535789ff4570801f6e9ae5a43&amp;oe=5786EBE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7904" y="0"/>
            <a:ext cx="5436096" cy="31409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9552" y="5589240"/>
            <a:ext cx="84249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x-none" sz="2800" b="1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Вр</a:t>
            </a:r>
            <a:r>
              <a:rPr lang="sr-Cyrl-RS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х.</a:t>
            </a:r>
            <a:r>
              <a:rPr lang="x-none" sz="2800" b="1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кома</a:t>
            </a:r>
            <a:r>
              <a:rPr lang="sr-Cyrl-RS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</a:t>
            </a:r>
            <a:r>
              <a:rPr lang="x-none" sz="2800" b="1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дант аустроугарске војске 1914</a:t>
            </a:r>
            <a:r>
              <a:rPr lang="sr-Cyrl-RS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на Балканском ратишту</a:t>
            </a:r>
            <a:r>
              <a:rPr lang="x-none" sz="2800" b="1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генерал </a:t>
            </a:r>
            <a:r>
              <a:rPr lang="x-none" sz="2800" b="1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Оскар Поћорек</a:t>
            </a:r>
            <a:endParaRPr lang="en-US" sz="28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http://www.novosti.rs/upload/images/2014/01/09/Potiorek_oskar_fzm_1853_1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88640"/>
            <a:ext cx="7620000" cy="53721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16632"/>
            <a:ext cx="87630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x-none" sz="20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Српска војска је због ратних циљева Србије ослободила Војводину, БиХ, Хрватску и Словенију а Црна Гора сама.</a:t>
            </a:r>
          </a:p>
          <a:p>
            <a:endParaRPr lang="en-US" sz="32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836712"/>
            <a:ext cx="9144000" cy="1508105"/>
          </a:xfrm>
          <a:prstGeom prst="rect">
            <a:avLst/>
          </a:prstGeom>
          <a:solidFill>
            <a:srgbClr val="00B0F0"/>
          </a:solidFill>
        </p:spPr>
        <p:txBody>
          <a:bodyPr wrap="square" lIns="91440" tIns="45720" rIns="91440" bIns="45720">
            <a:spAutoFit/>
          </a:bodyPr>
          <a:lstStyle/>
          <a:p>
            <a:r>
              <a:rPr lang="x-none" sz="2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1.12.1918. регент Александар Карађорђевић је прогласио Краљевину СХС ( Срба, Хрвата и  </a:t>
            </a:r>
            <a:r>
              <a:rPr lang="x-none" sz="2800" b="1" spc="5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Словенаца )</a:t>
            </a:r>
            <a:endParaRPr lang="sr-Latn-RS" sz="2800" b="1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  <a:p>
            <a:r>
              <a:rPr lang="x-none" sz="2800" b="1" spc="5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x-none" sz="2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чиме су реализовани ратни циљеви Србије</a:t>
            </a:r>
            <a:r>
              <a:rPr lang="x-none" sz="3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.</a:t>
            </a:r>
            <a:endParaRPr lang="en-US" sz="36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6146" name="Picture 7" descr="http://www.bastabalkana.com/wp-content/uploads/2012/09/Milunka-Savic-%C5%BEena-junak-i-heroj-prvog-svetskog-rata-srpska-heroin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2357430"/>
            <a:ext cx="2895600" cy="39290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Okvir za tekst 4"/>
          <p:cNvSpPr txBox="1"/>
          <p:nvPr/>
        </p:nvSpPr>
        <p:spPr>
          <a:xfrm>
            <a:off x="3214678" y="2285992"/>
            <a:ext cx="24374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C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Милунка</a:t>
            </a:r>
            <a:r>
              <a:rPr lang="sr-Cyrl-C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Савић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Okvir za tekst 6"/>
          <p:cNvSpPr txBox="1"/>
          <p:nvPr/>
        </p:nvSpPr>
        <p:spPr>
          <a:xfrm>
            <a:off x="3143240" y="5929330"/>
            <a:ext cx="2786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CS" b="1" dirty="0" smtClean="0">
                <a:solidFill>
                  <a:schemeClr val="bg1"/>
                </a:solidFill>
              </a:rPr>
              <a:t>Српска Јованка </a:t>
            </a:r>
            <a:r>
              <a:rPr lang="sr-Cyrl-CS" b="1" dirty="0" err="1" smtClean="0">
                <a:solidFill>
                  <a:schemeClr val="bg1"/>
                </a:solidFill>
              </a:rPr>
              <a:t>Орлеанка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1" name="Pravougaonik 10"/>
          <p:cNvSpPr/>
          <p:nvPr/>
        </p:nvSpPr>
        <p:spPr>
          <a:xfrm>
            <a:off x="0" y="5903893"/>
            <a:ext cx="2987824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buFont typeface="Arial" pitchFamily="34" charset="0"/>
              <a:buChar char="•"/>
            </a:pPr>
            <a:r>
              <a:rPr lang="sr-Cyrl-CS" sz="28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Хероина из 3 рата</a:t>
            </a:r>
            <a:endParaRPr lang="sr-Latn-CS" sz="28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6147" name="Picture 1" descr="https://encrypted-tbn2.gstatic.com/images?q=tbn:ANd9GcRK-YeajmeunJs8F_0P-k2eT0xU_2ySUN5s2xBnW_PLHbPr96YBt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0" y="142852"/>
            <a:ext cx="1752600" cy="22193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Okvir za tekst 13"/>
          <p:cNvSpPr txBox="1"/>
          <p:nvPr/>
        </p:nvSpPr>
        <p:spPr>
          <a:xfrm>
            <a:off x="9372600" y="1714488"/>
            <a:ext cx="1676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CS" b="1" dirty="0" smtClean="0">
                <a:solidFill>
                  <a:schemeClr val="bg1"/>
                </a:solidFill>
              </a:rPr>
              <a:t>Регент Александар</a:t>
            </a:r>
          </a:p>
          <a:p>
            <a:r>
              <a:rPr lang="sr-Cyrl-CS" b="1" dirty="0" smtClean="0">
                <a:solidFill>
                  <a:schemeClr val="bg1"/>
                </a:solidFill>
              </a:rPr>
              <a:t>Карађорђевић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Users\User\Desktop\Sofij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0" y="3573016"/>
            <a:ext cx="2700808" cy="19716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2" name="TextBox 11"/>
          <p:cNvSpPr txBox="1"/>
          <p:nvPr/>
        </p:nvSpPr>
        <p:spPr>
          <a:xfrm>
            <a:off x="6444208" y="5445224"/>
            <a:ext cx="26997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b="1" dirty="0" smtClean="0">
                <a:solidFill>
                  <a:schemeClr val="bg1"/>
                </a:solidFill>
              </a:rPr>
              <a:t>Софија Јовановић</a:t>
            </a:r>
          </a:p>
          <a:p>
            <a:r>
              <a:rPr lang="sr-Cyrl-RS" b="1" dirty="0" smtClean="0"/>
              <a:t>,одбрана </a:t>
            </a:r>
            <a:r>
              <a:rPr lang="sr-Cyrl-RS" dirty="0" smtClean="0"/>
              <a:t>Б</a:t>
            </a:r>
            <a:r>
              <a:rPr lang="sr-Cyrl-RS" b="1" dirty="0" smtClean="0"/>
              <a:t>еограда, бомбаш </a:t>
            </a:r>
            <a:r>
              <a:rPr lang="sr-Cyrl-RS" b="1" smtClean="0"/>
              <a:t>у Колубарској</a:t>
            </a:r>
            <a:r>
              <a:rPr lang="sr-Cyrl-RS" b="1" dirty="0" smtClean="0"/>
              <a:t>, прешла Голготу и пробој</a:t>
            </a:r>
            <a:endParaRPr lang="en-US" dirty="0"/>
          </a:p>
        </p:txBody>
      </p:sp>
      <p:sp>
        <p:nvSpPr>
          <p:cNvPr id="15" name="Right Arrow 14"/>
          <p:cNvSpPr/>
          <p:nvPr/>
        </p:nvSpPr>
        <p:spPr>
          <a:xfrm>
            <a:off x="2123728" y="5805264"/>
            <a:ext cx="792088" cy="216024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0" y="2636912"/>
            <a:ext cx="2267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444208" y="2780928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0" y="2420888"/>
            <a:ext cx="3059832" cy="132343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sr-Cyrl-RS" sz="2000" b="1" dirty="0" smtClean="0">
                <a:solidFill>
                  <a:srgbClr val="FFFF00"/>
                </a:solidFill>
              </a:rPr>
              <a:t>Крфска декларација 1917</a:t>
            </a:r>
            <a:r>
              <a:rPr lang="sr-Latn-RS" sz="2000" b="1" dirty="0" smtClean="0">
                <a:solidFill>
                  <a:srgbClr val="FFFF00"/>
                </a:solidFill>
              </a:rPr>
              <a:t>.</a:t>
            </a:r>
            <a:r>
              <a:rPr lang="sr-Cyrl-RS" sz="2000" dirty="0" smtClean="0">
                <a:solidFill>
                  <a:srgbClr val="FFFF00"/>
                </a:solidFill>
              </a:rPr>
              <a:t>-</a:t>
            </a:r>
            <a:r>
              <a:rPr lang="sr-Cyrl-RS" sz="2000" b="1" dirty="0" smtClean="0">
                <a:solidFill>
                  <a:srgbClr val="FFFF00"/>
                </a:solidFill>
              </a:rPr>
              <a:t>стварање Краљевине СХС</a:t>
            </a:r>
            <a:r>
              <a:rPr lang="sr-Cyrl-RS" sz="2000" b="1" dirty="0" smtClean="0"/>
              <a:t>,теорија о троименом народу</a:t>
            </a:r>
            <a:endParaRPr lang="en-US" sz="20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6000760" y="2348880"/>
            <a:ext cx="3143240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sr-Cyrl-RS" b="1" dirty="0" smtClean="0">
                <a:solidFill>
                  <a:srgbClr val="FFFF00"/>
                </a:solidFill>
              </a:rPr>
              <a:t>Југословенска  идеја- Јужни Словени (Срби,Хрвати и Словенци ) треба да имају заједничку државу.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3717032"/>
            <a:ext cx="2987824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Инострану јавност с идејом уједињења Јужних Словена ,бранећи право на заједничку државу</a:t>
            </a:r>
            <a:r>
              <a:rPr lang="sr-Latn-R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sr-Cyrl-R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упознавао  је:</a:t>
            </a:r>
            <a:r>
              <a:rPr lang="sr-Latn-R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r-Cyrl-R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Југословенски одбор</a:t>
            </a:r>
            <a:endParaRPr lang="en-US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sr-Cyrl-RS" dirty="0" smtClean="0"/>
          </a:p>
          <a:p>
            <a:r>
              <a:rPr lang="sr-Cyrl-RS" dirty="0" smtClean="0"/>
              <a:t> </a:t>
            </a:r>
            <a:endParaRPr lang="en-US" dirty="0" smtClean="0"/>
          </a:p>
        </p:txBody>
      </p:sp>
      <p:sp>
        <p:nvSpPr>
          <p:cNvPr id="20" name="TextBox 19"/>
          <p:cNvSpPr txBox="1"/>
          <p:nvPr/>
        </p:nvSpPr>
        <p:spPr>
          <a:xfrm>
            <a:off x="2000232" y="6429396"/>
            <a:ext cx="4357718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sr-Cyrl-R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Карта и границе израдио Јован Цвијић </a:t>
            </a:r>
            <a:endParaRPr lang="en-GB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6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-4.81481E-6 L -0.32465 -0.007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" y="-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m.ak.fbcdn.net/sphotos-e.ak/hphotos-ak-xaf1/v/t1.0-9/10014636_544440545686506_7269469398264978752_n.jpg?oh=de163eec461e834d620a0f79756ad442&amp;oe=54FACAD9&amp;__gda__=1430761320_6c9e229ebbddefe3acd970fa61b0a40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4005064"/>
            <a:ext cx="5616624" cy="28529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2" descr="https://m.ak.fbcdn.net/sphotos-a.ak/hphotos-ak-xaf1/v/t1.0-9/10868011_544864152310812_7411572817244764896_n.jpg?oh=ceb5f58fe4650dd964b3c3b4fb35e058&amp;oe=5535EC75&amp;__gda__=1430163908_933672c583a072e861f7cbc08a7c062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260648"/>
            <a:ext cx="7935466" cy="295232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79512" y="3212976"/>
            <a:ext cx="90730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Свим јунацима Великог рата нека је вечна слава и хвала!</a:t>
            </a:r>
            <a:endParaRPr lang="sr-Latn-RS" sz="2400" b="1" dirty="0" smtClean="0"/>
          </a:p>
          <a:p>
            <a:r>
              <a:rPr lang="ru-RU" sz="2400" b="1" dirty="0" smtClean="0"/>
              <a:t> У моје име и у име свих који се осећају дужни, барем сећања.</a:t>
            </a:r>
            <a:endParaRPr lang="en-US" sz="2400" b="1" dirty="0" smtClean="0"/>
          </a:p>
          <a:p>
            <a:endParaRPr lang="en-US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ugaonik 1"/>
          <p:cNvSpPr/>
          <p:nvPr/>
        </p:nvSpPr>
        <p:spPr>
          <a:xfrm>
            <a:off x="467544" y="2636913"/>
            <a:ext cx="8027101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r-Cyrl-CS" sz="36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Аутор: </a:t>
            </a:r>
          </a:p>
          <a:p>
            <a:pPr algn="ctr"/>
            <a:r>
              <a:rPr lang="sr-Cyrl-CS" sz="48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Душица Максимовић</a:t>
            </a:r>
            <a:endParaRPr lang="sr-Latn-CS" sz="48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55576" y="1268760"/>
            <a:ext cx="727280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r-Cyrl-RS" sz="54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Хвала на пажњи!</a:t>
            </a:r>
            <a:endParaRPr lang="en-US" sz="54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</p:cSld>
  <p:clrMapOvr>
    <a:masterClrMapping/>
  </p:clrMapOvr>
  <p:transition spd="slow">
    <p:dissolve/>
    <p:sndAc>
      <p:stSnd>
        <p:snd r:embed="rId2" name="applause.wav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75656" y="1628800"/>
            <a:ext cx="619268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x-none" sz="4800" b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Ратна </a:t>
            </a:r>
            <a:endParaRPr lang="sr-Latn-RS" sz="4800" b="1" dirty="0" smtClean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  <a:p>
            <a:pPr algn="ctr"/>
            <a:r>
              <a:rPr lang="sr-Cyrl-RS" sz="4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х</a:t>
            </a:r>
            <a:r>
              <a:rPr lang="x-none" sz="4800" b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роника</a:t>
            </a:r>
            <a:endParaRPr lang="sr-Latn-RS" sz="4800" b="1" dirty="0" smtClean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  <a:p>
            <a:pPr algn="ctr"/>
            <a:r>
              <a:rPr lang="x-none" sz="4800" b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1914</a:t>
            </a:r>
            <a:r>
              <a:rPr lang="sr-Cyrl-RS" sz="4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.</a:t>
            </a:r>
            <a:endParaRPr lang="en-US" sz="48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33623" y="548680"/>
            <a:ext cx="407675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r-Cyrl-RS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Церска битка</a:t>
            </a:r>
            <a:endParaRPr lang="en-US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3" name="Picture 4" descr="http://static.politika.co.rs/uploads/rubrike/188406/i/1/cersk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484784"/>
            <a:ext cx="6768752" cy="518457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332656"/>
            <a:ext cx="9143999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x-none" sz="2800" b="1" cap="none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12.08.Поћорек предводи први напад на Србију, из Босне преко Дрине код Лешнице на пол</a:t>
            </a:r>
            <a:r>
              <a:rPr lang="sr-Latn-CS" sz="28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x-none" sz="2800" b="1" cap="none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жај наше III-ће армије Павла Јуришића Штурма са циљем заузећа Ваљева ,и маневарским </a:t>
            </a:r>
            <a:r>
              <a:rPr lang="sr-Cyrl-RS" sz="28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нападом </a:t>
            </a:r>
            <a:r>
              <a:rPr lang="x-none" sz="2800" b="1" cap="none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 Срема </a:t>
            </a:r>
            <a:r>
              <a:rPr lang="sr-Cyrl-RS" sz="28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x-none" sz="2800" b="1" cap="none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endParaRPr lang="en-US" sz="28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2492896"/>
            <a:ext cx="9144000" cy="213411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x-none" sz="3200" b="1" cap="none" spc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Од 1</a:t>
            </a:r>
            <a:r>
              <a:rPr lang="sr-Latn-RS" sz="32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5</a:t>
            </a:r>
            <a:r>
              <a:rPr lang="x-none" sz="3200" b="1" cap="none" spc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-20.08- </a:t>
            </a:r>
            <a:r>
              <a:rPr lang="x-none" sz="32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Битка на Церу- ,,Марш на Дрину”, извела II-а армија Степе Степановића</a:t>
            </a:r>
          </a:p>
          <a:p>
            <a:r>
              <a:rPr lang="x-none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Ово је прва </a:t>
            </a:r>
            <a:r>
              <a:rPr lang="x-none" sz="3200" b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савезничка победа (Антанте)</a:t>
            </a:r>
            <a:r>
              <a:rPr lang="sr-Cyrl-RS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;</a:t>
            </a:r>
            <a:r>
              <a:rPr lang="x-none" sz="3200" b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endParaRPr lang="sr-Cyrl-RS" sz="32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x-none" sz="3200" b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Степа </a:t>
            </a:r>
            <a:r>
              <a:rPr lang="x-none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Степановић добија </a:t>
            </a:r>
            <a:r>
              <a:rPr lang="x-none" sz="3200" b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чин војводе</a:t>
            </a:r>
            <a:r>
              <a:rPr lang="sr-Cyrl-RS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  <a:endParaRPr lang="en-US" sz="32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050" name="Picture 4" descr="https://encrypted-tbn3.gstatic.com/images?q=tbn:ANd9GcRRfm4sPDDy_EY7hdgS7auPA6itgSqBGnWQL_x6d1dBk-jRlkiDL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32440" y="2132856"/>
            <a:ext cx="2664296" cy="288032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Okvir za tekst 6"/>
          <p:cNvSpPr txBox="1"/>
          <p:nvPr/>
        </p:nvSpPr>
        <p:spPr>
          <a:xfrm>
            <a:off x="9144000" y="4876800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CS" b="1" dirty="0" smtClean="0"/>
              <a:t>Степа Степановић</a:t>
            </a:r>
            <a:endParaRPr lang="en-US" b="1" dirty="0"/>
          </a:p>
        </p:txBody>
      </p:sp>
      <p:pic>
        <p:nvPicPr>
          <p:cNvPr id="13314" name="Picture 2" descr="http://tamoiovde.files.wordpress.com/2012/08/cerska-bitka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284984" y="3789040"/>
            <a:ext cx="4284984" cy="288607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5 -0.01042 L -0.25295 -0.0104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83071E-6 L 0.50052 0.0099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" y="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16632"/>
            <a:ext cx="8748464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CS" sz="2800" b="1" dirty="0" smtClean="0">
                <a:solidFill>
                  <a:schemeClr val="bg1"/>
                </a:solidFill>
              </a:rPr>
              <a:t>Јурећи непријатеље преко Дрине генерал Павле Јуришић Штурм бодрио је своје војнике:</a:t>
            </a:r>
            <a:br>
              <a:rPr lang="sr-Cyrl-CS" sz="2800" b="1" dirty="0" smtClean="0">
                <a:solidFill>
                  <a:schemeClr val="bg1"/>
                </a:solidFill>
              </a:rPr>
            </a:br>
            <a:r>
              <a:rPr lang="sr-Cyrl-CS" sz="2800" b="1" dirty="0" smtClean="0">
                <a:solidFill>
                  <a:schemeClr val="bg1"/>
                </a:solidFill>
              </a:rPr>
              <a:t>''Напред јунаци! Шта траже Швабе у наша земља Србија!''</a:t>
            </a:r>
          </a:p>
          <a:p>
            <a:r>
              <a:rPr lang="sr-Cyrl-CS" dirty="0" smtClean="0">
                <a:hlinkClick r:id="rId2"/>
              </a:rPr>
              <a:t/>
            </a:r>
            <a:br>
              <a:rPr lang="sr-Cyrl-CS" dirty="0" smtClean="0">
                <a:hlinkClick r:id="rId2"/>
              </a:rPr>
            </a:br>
            <a:endParaRPr lang="en-US" dirty="0"/>
          </a:p>
        </p:txBody>
      </p:sp>
      <p:pic>
        <p:nvPicPr>
          <p:cNvPr id="1026" name="Picture 2" descr="https://scontent-vie1-1.xx.fbcdn.net/hphotos-xtf1/v/t1.0-9/11873488_621984807903948_512093791685956179_n.jpg?oh=59d12e202a95a2d9b92902a87c57e73c&amp;oe=5682F1C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1700808"/>
            <a:ext cx="2160240" cy="31021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4211960" y="1844824"/>
            <a:ext cx="4680520" cy="193899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sr-Cyrl-CS" sz="2000" b="1" dirty="0" smtClean="0"/>
              <a:t>Павле Јуришић Штурм је био Лужички Србин и њег</a:t>
            </a:r>
            <a:r>
              <a:rPr lang="en-US" sz="2000" b="1" dirty="0" smtClean="0"/>
              <a:t>o</a:t>
            </a:r>
            <a:r>
              <a:rPr lang="sr-Cyrl-CS" sz="2000" b="1" dirty="0" smtClean="0"/>
              <a:t>во право име је било </a:t>
            </a:r>
            <a:r>
              <a:rPr lang="en-US" sz="2000" b="1" dirty="0" smtClean="0"/>
              <a:t>Paul </a:t>
            </a:r>
            <a:r>
              <a:rPr lang="en-US" sz="2000" b="1" dirty="0" err="1" smtClean="0"/>
              <a:t>Schturm</a:t>
            </a:r>
            <a:r>
              <a:rPr lang="en-US" sz="2000" b="1" dirty="0" smtClean="0"/>
              <a:t>. </a:t>
            </a:r>
            <a:r>
              <a:rPr lang="sr-Cyrl-CS" sz="2000" b="1" dirty="0" smtClean="0"/>
              <a:t>Кад је дошао у Србију променио је презиме у Јуришић јер је то заправо значење његовог презимена а Штурм је задржао као надимак.</a:t>
            </a:r>
            <a:endParaRPr lang="en-US" sz="2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51520" y="5301208"/>
            <a:ext cx="8136904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x-none" sz="2400" b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,,Хиљаду и триста каплара”</a:t>
            </a:r>
            <a:r>
              <a:rPr lang="sr-Cyrl-RS" sz="2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x-none" sz="2400" b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r-Cyrl-CS" sz="2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средњошколци </a:t>
            </a:r>
            <a:r>
              <a:rPr lang="sr-Cyrl-RS" sz="2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 шаљу </a:t>
            </a:r>
            <a:r>
              <a:rPr lang="x-none" sz="2400" b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школовање у Скопље, </a:t>
            </a:r>
            <a:r>
              <a:rPr lang="sr-Cyrl-RS" sz="2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већина гине у</a:t>
            </a:r>
            <a:r>
              <a:rPr lang="x-none" sz="2400" b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Колубарској </a:t>
            </a:r>
            <a:r>
              <a:rPr lang="sr-Cyrl-RS" sz="2400" b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бици </a:t>
            </a:r>
            <a:r>
              <a:rPr lang="x-none" sz="2400" b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због младости и неискуства</a:t>
            </a:r>
            <a:r>
              <a:rPr lang="x-none" sz="2400" b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.</a:t>
            </a:r>
            <a:endParaRPr lang="en-US" sz="2400" b="1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2005</TotalTime>
  <Words>1831</Words>
  <Application>Microsoft Office PowerPoint</Application>
  <PresentationFormat>On-screen Show (4:3)</PresentationFormat>
  <Paragraphs>187</Paragraphs>
  <Slides>52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3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mirjana</dc:creator>
  <cp:lastModifiedBy>User</cp:lastModifiedBy>
  <cp:revision>388</cp:revision>
  <dcterms:created xsi:type="dcterms:W3CDTF">2006-08-16T00:00:00Z</dcterms:created>
  <dcterms:modified xsi:type="dcterms:W3CDTF">2017-01-25T21:41:40Z</dcterms:modified>
</cp:coreProperties>
</file>